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8"/>
  </p:notesMasterIdLst>
  <p:sldIdLst>
    <p:sldId id="256" r:id="rId5"/>
    <p:sldId id="263" r:id="rId6"/>
    <p:sldId id="290" r:id="rId7"/>
    <p:sldId id="276" r:id="rId8"/>
    <p:sldId id="282" r:id="rId9"/>
    <p:sldId id="277" r:id="rId10"/>
    <p:sldId id="278" r:id="rId11"/>
    <p:sldId id="279" r:id="rId12"/>
    <p:sldId id="280" r:id="rId13"/>
    <p:sldId id="281" r:id="rId14"/>
    <p:sldId id="258" r:id="rId15"/>
    <p:sldId id="291" r:id="rId16"/>
    <p:sldId id="292" r:id="rId17"/>
    <p:sldId id="293" r:id="rId18"/>
    <p:sldId id="283" r:id="rId19"/>
    <p:sldId id="259" r:id="rId20"/>
    <p:sldId id="294" r:id="rId21"/>
    <p:sldId id="285" r:id="rId22"/>
    <p:sldId id="295" r:id="rId23"/>
    <p:sldId id="286" r:id="rId24"/>
    <p:sldId id="297" r:id="rId25"/>
    <p:sldId id="296" r:id="rId26"/>
    <p:sldId id="28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5C90E8-F863-4478-9D4D-61CE0B843102}" v="22" dt="2024-01-06T04:50:18.8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8911" autoAdjust="0"/>
  </p:normalViewPr>
  <p:slideViewPr>
    <p:cSldViewPr snapToGrid="0">
      <p:cViewPr varScale="1">
        <p:scale>
          <a:sx n="101" d="100"/>
          <a:sy n="101" d="100"/>
        </p:scale>
        <p:origin x="7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ED6BAB-0A9D-47F1-9BB2-7DC86FF346C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775405E-6E1F-45C9-A864-BAE04DE159F2}">
      <dgm:prSet/>
      <dgm:spPr/>
      <dgm:t>
        <a:bodyPr/>
        <a:lstStyle/>
        <a:p>
          <a:r>
            <a:rPr lang="en-US" dirty="0"/>
            <a:t>Essay &amp; E</a:t>
          </a:r>
          <a:r>
            <a:rPr lang="en-US" b="0" i="0" dirty="0"/>
            <a:t>xecutive summaries</a:t>
          </a:r>
          <a:endParaRPr lang="en-US" dirty="0"/>
        </a:p>
      </dgm:t>
    </dgm:pt>
    <dgm:pt modelId="{EEFC0F81-DB90-480C-BE0F-3DE845F5CAD3}" type="parTrans" cxnId="{529ABC5F-6944-4D43-B0E5-147950035F54}">
      <dgm:prSet/>
      <dgm:spPr/>
      <dgm:t>
        <a:bodyPr/>
        <a:lstStyle/>
        <a:p>
          <a:endParaRPr lang="en-US"/>
        </a:p>
      </dgm:t>
    </dgm:pt>
    <dgm:pt modelId="{1821E7F1-B24F-4858-9870-00721EC42090}" type="sibTrans" cxnId="{529ABC5F-6944-4D43-B0E5-147950035F54}">
      <dgm:prSet/>
      <dgm:spPr/>
      <dgm:t>
        <a:bodyPr/>
        <a:lstStyle/>
        <a:p>
          <a:endParaRPr lang="en-US"/>
        </a:p>
      </dgm:t>
    </dgm:pt>
    <dgm:pt modelId="{5B835BA3-F566-470E-AC7E-F3E122EC79E0}">
      <dgm:prSet/>
      <dgm:spPr/>
      <dgm:t>
        <a:bodyPr/>
        <a:lstStyle/>
        <a:p>
          <a:r>
            <a:rPr lang="en-US" dirty="0"/>
            <a:t>Presentation</a:t>
          </a:r>
        </a:p>
      </dgm:t>
    </dgm:pt>
    <dgm:pt modelId="{BE596FED-594C-41BB-A56D-C2AD8A05D90C}" type="parTrans" cxnId="{5C1DD7EA-EE36-4B34-A0EF-DFC1FEB56F47}">
      <dgm:prSet/>
      <dgm:spPr/>
      <dgm:t>
        <a:bodyPr/>
        <a:lstStyle/>
        <a:p>
          <a:endParaRPr lang="en-US"/>
        </a:p>
      </dgm:t>
    </dgm:pt>
    <dgm:pt modelId="{A567D32C-D6CF-488C-B305-2E4A0DE0E57F}" type="sibTrans" cxnId="{5C1DD7EA-EE36-4B34-A0EF-DFC1FEB56F47}">
      <dgm:prSet/>
      <dgm:spPr/>
      <dgm:t>
        <a:bodyPr/>
        <a:lstStyle/>
        <a:p>
          <a:endParaRPr lang="en-US"/>
        </a:p>
      </dgm:t>
    </dgm:pt>
    <dgm:pt modelId="{FCEAC296-E494-4F02-A464-6F07538CDBFA}">
      <dgm:prSet/>
      <dgm:spPr/>
      <dgm:t>
        <a:bodyPr/>
        <a:lstStyle/>
        <a:p>
          <a:r>
            <a:rPr lang="en-US" dirty="0">
              <a:solidFill>
                <a:schemeClr val="dk1"/>
              </a:solidFill>
              <a:ea typeface="Verdana"/>
              <a:cs typeface="Verdana"/>
              <a:sym typeface="Verdana"/>
            </a:rPr>
            <a:t>Impact of the </a:t>
          </a:r>
          <a:r>
            <a:rPr lang="en-US" i="1" dirty="0">
              <a:solidFill>
                <a:schemeClr val="dk1"/>
              </a:solidFill>
              <a:ea typeface="Verdana"/>
              <a:cs typeface="Verdana"/>
              <a:sym typeface="Verdana"/>
            </a:rPr>
            <a:t>FIRST </a:t>
          </a:r>
          <a:r>
            <a:rPr lang="en-US" dirty="0">
              <a:solidFill>
                <a:schemeClr val="dk1"/>
              </a:solidFill>
              <a:ea typeface="Verdana"/>
              <a:cs typeface="Verdana"/>
              <a:sym typeface="Verdana"/>
            </a:rPr>
            <a:t>team on the students, their school, the partnership with their mentors and sponsors and the community at large.</a:t>
          </a:r>
          <a:endParaRPr lang="en-US" dirty="0"/>
        </a:p>
      </dgm:t>
    </dgm:pt>
    <dgm:pt modelId="{D661A246-6134-4AD4-8A8B-B31B6786DA5B}" type="parTrans" cxnId="{BDEA9634-7559-4FF8-BC6B-F296549102D8}">
      <dgm:prSet/>
      <dgm:spPr/>
      <dgm:t>
        <a:bodyPr/>
        <a:lstStyle/>
        <a:p>
          <a:endParaRPr lang="en-US"/>
        </a:p>
      </dgm:t>
    </dgm:pt>
    <dgm:pt modelId="{711F0890-E60F-4D69-8119-856224B3C8D0}" type="sibTrans" cxnId="{BDEA9634-7559-4FF8-BC6B-F296549102D8}">
      <dgm:prSet/>
      <dgm:spPr/>
      <dgm:t>
        <a:bodyPr/>
        <a:lstStyle/>
        <a:p>
          <a:endParaRPr lang="en-US"/>
        </a:p>
      </dgm:t>
    </dgm:pt>
    <dgm:pt modelId="{5F7D033E-7AC0-490C-816A-0FA559763AD2}">
      <dgm:prSet/>
      <dgm:spPr/>
      <dgm:t>
        <a:bodyPr/>
        <a:lstStyle/>
        <a:p>
          <a:r>
            <a:rPr lang="en-US">
              <a:solidFill>
                <a:schemeClr val="dk1"/>
              </a:solidFill>
              <a:ea typeface="Verdana"/>
              <a:cs typeface="Verdana"/>
              <a:sym typeface="Verdana"/>
            </a:rPr>
            <a:t>Recognizes sustained excellence</a:t>
          </a:r>
          <a:endParaRPr lang="en-US" dirty="0">
            <a:solidFill>
              <a:schemeClr val="dk1"/>
            </a:solidFill>
            <a:ea typeface="Verdana"/>
            <a:cs typeface="Verdana"/>
            <a:sym typeface="Verdana"/>
          </a:endParaRPr>
        </a:p>
      </dgm:t>
    </dgm:pt>
    <dgm:pt modelId="{771EA605-73EA-46CD-9B60-5594F33CE1C6}" type="parTrans" cxnId="{C7185711-F2E7-4188-B158-D8FCC74A7DA0}">
      <dgm:prSet/>
      <dgm:spPr/>
      <dgm:t>
        <a:bodyPr/>
        <a:lstStyle/>
        <a:p>
          <a:endParaRPr lang="en-US"/>
        </a:p>
      </dgm:t>
    </dgm:pt>
    <dgm:pt modelId="{CB15E725-57C9-441F-B105-3D9886FB8E8A}" type="sibTrans" cxnId="{C7185711-F2E7-4188-B158-D8FCC74A7DA0}">
      <dgm:prSet/>
      <dgm:spPr/>
      <dgm:t>
        <a:bodyPr/>
        <a:lstStyle/>
        <a:p>
          <a:endParaRPr lang="en-US"/>
        </a:p>
      </dgm:t>
    </dgm:pt>
    <dgm:pt modelId="{B5CD0706-2D80-4608-A2BE-B732217A483F}">
      <dgm:prSet/>
      <dgm:spPr/>
      <dgm:t>
        <a:bodyPr/>
        <a:lstStyle/>
        <a:p>
          <a:r>
            <a:rPr lang="en-US" u="sng">
              <a:solidFill>
                <a:schemeClr val="dk1"/>
              </a:solidFill>
              <a:ea typeface="Verdana"/>
              <a:cs typeface="Verdana"/>
              <a:sym typeface="Verdana"/>
            </a:rPr>
            <a:t>Not about the robot</a:t>
          </a:r>
          <a:endParaRPr lang="en-US" u="sng" dirty="0">
            <a:solidFill>
              <a:schemeClr val="dk1"/>
            </a:solidFill>
            <a:ea typeface="Verdana"/>
            <a:cs typeface="Verdana"/>
            <a:sym typeface="Verdana"/>
          </a:endParaRPr>
        </a:p>
      </dgm:t>
    </dgm:pt>
    <dgm:pt modelId="{9A34465D-6695-49CF-A70E-0C22D10F7A1D}" type="parTrans" cxnId="{F421A111-99F4-4973-9B6C-6314823C1F6A}">
      <dgm:prSet/>
      <dgm:spPr/>
      <dgm:t>
        <a:bodyPr/>
        <a:lstStyle/>
        <a:p>
          <a:endParaRPr lang="en-US"/>
        </a:p>
      </dgm:t>
    </dgm:pt>
    <dgm:pt modelId="{60F6737A-C09B-48D5-9BF3-19773A92068D}" type="sibTrans" cxnId="{F421A111-99F4-4973-9B6C-6314823C1F6A}">
      <dgm:prSet/>
      <dgm:spPr/>
      <dgm:t>
        <a:bodyPr/>
        <a:lstStyle/>
        <a:p>
          <a:endParaRPr lang="en-US"/>
        </a:p>
      </dgm:t>
    </dgm:pt>
    <dgm:pt modelId="{D5C8E86A-D5CB-4FA8-8A80-DB8CD5835727}">
      <dgm:prSet/>
      <dgm:spPr/>
      <dgm:t>
        <a:bodyPr/>
        <a:lstStyle/>
        <a:p>
          <a:r>
            <a:rPr lang="en-US">
              <a:solidFill>
                <a:schemeClr val="dk1"/>
              </a:solidFill>
              <a:ea typeface="Verdana"/>
              <a:cs typeface="Verdana"/>
              <a:sym typeface="Verdana"/>
            </a:rPr>
            <a:t>Eligible at each District event.</a:t>
          </a:r>
          <a:endParaRPr lang="en-US" dirty="0">
            <a:solidFill>
              <a:schemeClr val="dk1"/>
            </a:solidFill>
            <a:ea typeface="Verdana"/>
            <a:cs typeface="Verdana"/>
            <a:sym typeface="Verdana"/>
          </a:endParaRPr>
        </a:p>
      </dgm:t>
    </dgm:pt>
    <dgm:pt modelId="{FBD12DB8-B137-4272-B40C-7A3DC6E932B9}" type="parTrans" cxnId="{E63F1DE5-E3E5-411B-8DA0-921245717A26}">
      <dgm:prSet/>
      <dgm:spPr/>
      <dgm:t>
        <a:bodyPr/>
        <a:lstStyle/>
        <a:p>
          <a:endParaRPr lang="en-US"/>
        </a:p>
      </dgm:t>
    </dgm:pt>
    <dgm:pt modelId="{846B9982-6864-4657-90DD-83397A2EB524}" type="sibTrans" cxnId="{E63F1DE5-E3E5-411B-8DA0-921245717A26}">
      <dgm:prSet/>
      <dgm:spPr/>
      <dgm:t>
        <a:bodyPr/>
        <a:lstStyle/>
        <a:p>
          <a:endParaRPr lang="en-US"/>
        </a:p>
      </dgm:t>
    </dgm:pt>
    <dgm:pt modelId="{C88031BD-87EC-4109-A0CC-22F4CFF79B22}">
      <dgm:prSet/>
      <dgm:spPr/>
      <dgm:t>
        <a:bodyPr/>
        <a:lstStyle/>
        <a:p>
          <a:r>
            <a:rPr lang="en-US">
              <a:solidFill>
                <a:schemeClr val="dk1"/>
              </a:solidFill>
              <a:ea typeface="Verdana"/>
              <a:cs typeface="Verdana"/>
              <a:sym typeface="Verdana"/>
            </a:rPr>
            <a:t>Please remember, HOF teams are eligible after 5 years.</a:t>
          </a:r>
          <a:endParaRPr lang="en-US" dirty="0">
            <a:solidFill>
              <a:schemeClr val="dk1"/>
            </a:solidFill>
            <a:ea typeface="Verdana"/>
            <a:cs typeface="Verdana"/>
            <a:sym typeface="Verdana"/>
          </a:endParaRPr>
        </a:p>
      </dgm:t>
    </dgm:pt>
    <dgm:pt modelId="{F6174867-0D46-449C-998A-EE142300A0A1}" type="parTrans" cxnId="{8B7D132C-1687-43F0-BEFC-58F7F4094CE8}">
      <dgm:prSet/>
      <dgm:spPr/>
      <dgm:t>
        <a:bodyPr/>
        <a:lstStyle/>
        <a:p>
          <a:endParaRPr lang="en-US"/>
        </a:p>
      </dgm:t>
    </dgm:pt>
    <dgm:pt modelId="{29AA3D93-1B0C-4E59-8D49-E8D1D03C6594}" type="sibTrans" cxnId="{8B7D132C-1687-43F0-BEFC-58F7F4094CE8}">
      <dgm:prSet/>
      <dgm:spPr/>
      <dgm:t>
        <a:bodyPr/>
        <a:lstStyle/>
        <a:p>
          <a:endParaRPr lang="en-US"/>
        </a:p>
      </dgm:t>
    </dgm:pt>
    <dgm:pt modelId="{7D62F2BC-CD9E-4750-8D5E-D0F28DE5A84E}">
      <dgm:prSet/>
      <dgm:spPr/>
      <dgm:t>
        <a:bodyPr/>
        <a:lstStyle/>
        <a:p>
          <a:r>
            <a:rPr lang="en-US">
              <a:solidFill>
                <a:schemeClr val="dk1"/>
              </a:solidFill>
              <a:ea typeface="Verdana"/>
              <a:cs typeface="Verdana"/>
              <a:sym typeface="Verdana"/>
            </a:rPr>
            <a:t>Rookie teams are not eligible.</a:t>
          </a:r>
          <a:endParaRPr lang="en-US" dirty="0">
            <a:solidFill>
              <a:schemeClr val="dk1"/>
            </a:solidFill>
            <a:ea typeface="Verdana"/>
            <a:cs typeface="Verdana"/>
            <a:sym typeface="Verdana"/>
          </a:endParaRPr>
        </a:p>
      </dgm:t>
    </dgm:pt>
    <dgm:pt modelId="{DAA931A2-7759-4170-B050-28579E36A3E7}" type="parTrans" cxnId="{49F5E9A2-3A61-4401-8C65-64D23C9F1F57}">
      <dgm:prSet/>
      <dgm:spPr/>
      <dgm:t>
        <a:bodyPr/>
        <a:lstStyle/>
        <a:p>
          <a:endParaRPr lang="en-US"/>
        </a:p>
      </dgm:t>
    </dgm:pt>
    <dgm:pt modelId="{8DFD7254-CACA-46C4-BDB5-6B3984DD2535}" type="sibTrans" cxnId="{49F5E9A2-3A61-4401-8C65-64D23C9F1F57}">
      <dgm:prSet/>
      <dgm:spPr/>
      <dgm:t>
        <a:bodyPr/>
        <a:lstStyle/>
        <a:p>
          <a:endParaRPr lang="en-US"/>
        </a:p>
      </dgm:t>
    </dgm:pt>
    <dgm:pt modelId="{20E9FD83-8024-4757-A6C3-2D1ADD52C693}">
      <dgm:prSet/>
      <dgm:spPr/>
      <dgm:t>
        <a:bodyPr/>
        <a:lstStyle/>
        <a:p>
          <a:r>
            <a:rPr lang="en-US">
              <a:solidFill>
                <a:schemeClr val="dk1"/>
              </a:solidFill>
              <a:ea typeface="Verdana"/>
              <a:cs typeface="Verdana"/>
              <a:sym typeface="Verdana"/>
            </a:rPr>
            <a:t>Interviews are 12 minutes </a:t>
          </a:r>
          <a:br>
            <a:rPr lang="en-US">
              <a:solidFill>
                <a:schemeClr val="dk1"/>
              </a:solidFill>
              <a:ea typeface="Verdana"/>
              <a:cs typeface="Verdana"/>
              <a:sym typeface="Verdana"/>
            </a:rPr>
          </a:br>
          <a:r>
            <a:rPr lang="en-US">
              <a:solidFill>
                <a:schemeClr val="dk1"/>
              </a:solidFill>
              <a:ea typeface="Verdana"/>
              <a:cs typeface="Verdana"/>
              <a:sym typeface="Verdana"/>
            </a:rPr>
            <a:t>(7 min presentation, 5 min Q&amp;A)</a:t>
          </a:r>
          <a:endParaRPr lang="en-US" dirty="0">
            <a:solidFill>
              <a:schemeClr val="dk1"/>
            </a:solidFill>
            <a:ea typeface="Verdana"/>
            <a:cs typeface="Verdana"/>
            <a:sym typeface="Verdana"/>
          </a:endParaRPr>
        </a:p>
      </dgm:t>
    </dgm:pt>
    <dgm:pt modelId="{2F3B88B5-3788-4FA5-AE08-3FFCB49879BA}" type="parTrans" cxnId="{E6583589-4BC4-4E8D-8D95-1AE1F549D6D5}">
      <dgm:prSet/>
      <dgm:spPr/>
      <dgm:t>
        <a:bodyPr/>
        <a:lstStyle/>
        <a:p>
          <a:endParaRPr lang="en-US"/>
        </a:p>
      </dgm:t>
    </dgm:pt>
    <dgm:pt modelId="{5CBE9D82-4863-4776-A680-5880B2EB8806}" type="sibTrans" cxnId="{E6583589-4BC4-4E8D-8D95-1AE1F549D6D5}">
      <dgm:prSet/>
      <dgm:spPr/>
      <dgm:t>
        <a:bodyPr/>
        <a:lstStyle/>
        <a:p>
          <a:endParaRPr lang="en-US"/>
        </a:p>
      </dgm:t>
    </dgm:pt>
    <dgm:pt modelId="{1ACAB6DA-DFA4-4D70-9350-21B4EFEE32B5}" type="pres">
      <dgm:prSet presAssocID="{8CED6BAB-0A9D-47F1-9BB2-7DC86FF346C9}" presName="linear" presStyleCnt="0">
        <dgm:presLayoutVars>
          <dgm:animLvl val="lvl"/>
          <dgm:resizeHandles val="exact"/>
        </dgm:presLayoutVars>
      </dgm:prSet>
      <dgm:spPr/>
    </dgm:pt>
    <dgm:pt modelId="{BBAEDD5C-434C-4DAC-A97F-E3569FFA61D0}" type="pres">
      <dgm:prSet presAssocID="{2775405E-6E1F-45C9-A864-BAE04DE159F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BA902BE-2E8E-49AC-AD5D-57E7B30E8816}" type="pres">
      <dgm:prSet presAssocID="{1821E7F1-B24F-4858-9870-00721EC42090}" presName="spacer" presStyleCnt="0"/>
      <dgm:spPr/>
    </dgm:pt>
    <dgm:pt modelId="{E9ABFCB6-FA13-4605-B09B-2E8BD1D8EE23}" type="pres">
      <dgm:prSet presAssocID="{5B835BA3-F566-470E-AC7E-F3E122EC79E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E01FFAD-259A-45FF-B10D-3F2E36A006E1}" type="pres">
      <dgm:prSet presAssocID="{5B835BA3-F566-470E-AC7E-F3E122EC79E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7185711-F2E7-4188-B158-D8FCC74A7DA0}" srcId="{5B835BA3-F566-470E-AC7E-F3E122EC79E0}" destId="{5F7D033E-7AC0-490C-816A-0FA559763AD2}" srcOrd="1" destOrd="0" parTransId="{771EA605-73EA-46CD-9B60-5594F33CE1C6}" sibTransId="{CB15E725-57C9-441F-B105-3D9886FB8E8A}"/>
    <dgm:cxn modelId="{F421A111-99F4-4973-9B6C-6314823C1F6A}" srcId="{5B835BA3-F566-470E-AC7E-F3E122EC79E0}" destId="{B5CD0706-2D80-4608-A2BE-B732217A483F}" srcOrd="2" destOrd="0" parTransId="{9A34465D-6695-49CF-A70E-0C22D10F7A1D}" sibTransId="{60F6737A-C09B-48D5-9BF3-19773A92068D}"/>
    <dgm:cxn modelId="{8B7D132C-1687-43F0-BEFC-58F7F4094CE8}" srcId="{5B835BA3-F566-470E-AC7E-F3E122EC79E0}" destId="{C88031BD-87EC-4109-A0CC-22F4CFF79B22}" srcOrd="4" destOrd="0" parTransId="{F6174867-0D46-449C-998A-EE142300A0A1}" sibTransId="{29AA3D93-1B0C-4E59-8D49-E8D1D03C6594}"/>
    <dgm:cxn modelId="{BDEA9634-7559-4FF8-BC6B-F296549102D8}" srcId="{5B835BA3-F566-470E-AC7E-F3E122EC79E0}" destId="{FCEAC296-E494-4F02-A464-6F07538CDBFA}" srcOrd="0" destOrd="0" parTransId="{D661A246-6134-4AD4-8A8B-B31B6786DA5B}" sibTransId="{711F0890-E60F-4D69-8119-856224B3C8D0}"/>
    <dgm:cxn modelId="{529ABC5F-6944-4D43-B0E5-147950035F54}" srcId="{8CED6BAB-0A9D-47F1-9BB2-7DC86FF346C9}" destId="{2775405E-6E1F-45C9-A864-BAE04DE159F2}" srcOrd="0" destOrd="0" parTransId="{EEFC0F81-DB90-480C-BE0F-3DE845F5CAD3}" sibTransId="{1821E7F1-B24F-4858-9870-00721EC42090}"/>
    <dgm:cxn modelId="{23A24553-B003-462E-89FD-413AE1DC10A9}" type="presOf" srcId="{5B835BA3-F566-470E-AC7E-F3E122EC79E0}" destId="{E9ABFCB6-FA13-4605-B09B-2E8BD1D8EE23}" srcOrd="0" destOrd="0" presId="urn:microsoft.com/office/officeart/2005/8/layout/vList2"/>
    <dgm:cxn modelId="{D1D6BD88-9550-41DC-974D-61C4F5BECE2D}" type="presOf" srcId="{D5C8E86A-D5CB-4FA8-8A80-DB8CD5835727}" destId="{7E01FFAD-259A-45FF-B10D-3F2E36A006E1}" srcOrd="0" destOrd="3" presId="urn:microsoft.com/office/officeart/2005/8/layout/vList2"/>
    <dgm:cxn modelId="{E6583589-4BC4-4E8D-8D95-1AE1F549D6D5}" srcId="{5B835BA3-F566-470E-AC7E-F3E122EC79E0}" destId="{20E9FD83-8024-4757-A6C3-2D1ADD52C693}" srcOrd="6" destOrd="0" parTransId="{2F3B88B5-3788-4FA5-AE08-3FFCB49879BA}" sibTransId="{5CBE9D82-4863-4776-A680-5880B2EB8806}"/>
    <dgm:cxn modelId="{61391D97-888F-42B8-AB43-AD13709D1CB9}" type="presOf" srcId="{B5CD0706-2D80-4608-A2BE-B732217A483F}" destId="{7E01FFAD-259A-45FF-B10D-3F2E36A006E1}" srcOrd="0" destOrd="2" presId="urn:microsoft.com/office/officeart/2005/8/layout/vList2"/>
    <dgm:cxn modelId="{49F5E9A2-3A61-4401-8C65-64D23C9F1F57}" srcId="{5B835BA3-F566-470E-AC7E-F3E122EC79E0}" destId="{7D62F2BC-CD9E-4750-8D5E-D0F28DE5A84E}" srcOrd="5" destOrd="0" parTransId="{DAA931A2-7759-4170-B050-28579E36A3E7}" sibTransId="{8DFD7254-CACA-46C4-BDB5-6B3984DD2535}"/>
    <dgm:cxn modelId="{A47519B4-BC80-4D1D-AF45-55C8E5FB1CBC}" type="presOf" srcId="{FCEAC296-E494-4F02-A464-6F07538CDBFA}" destId="{7E01FFAD-259A-45FF-B10D-3F2E36A006E1}" srcOrd="0" destOrd="0" presId="urn:microsoft.com/office/officeart/2005/8/layout/vList2"/>
    <dgm:cxn modelId="{0BA5BFE0-25EF-47E5-84B2-CBC72DF1E2C2}" type="presOf" srcId="{8CED6BAB-0A9D-47F1-9BB2-7DC86FF346C9}" destId="{1ACAB6DA-DFA4-4D70-9350-21B4EFEE32B5}" srcOrd="0" destOrd="0" presId="urn:microsoft.com/office/officeart/2005/8/layout/vList2"/>
    <dgm:cxn modelId="{E63F1DE5-E3E5-411B-8DA0-921245717A26}" srcId="{5B835BA3-F566-470E-AC7E-F3E122EC79E0}" destId="{D5C8E86A-D5CB-4FA8-8A80-DB8CD5835727}" srcOrd="3" destOrd="0" parTransId="{FBD12DB8-B137-4272-B40C-7A3DC6E932B9}" sibTransId="{846B9982-6864-4657-90DD-83397A2EB524}"/>
    <dgm:cxn modelId="{29C401E8-D3B8-4AC0-A76D-851C3EAEB9F1}" type="presOf" srcId="{2775405E-6E1F-45C9-A864-BAE04DE159F2}" destId="{BBAEDD5C-434C-4DAC-A97F-E3569FFA61D0}" srcOrd="0" destOrd="0" presId="urn:microsoft.com/office/officeart/2005/8/layout/vList2"/>
    <dgm:cxn modelId="{D7286FEA-3F0E-4CE6-BD75-23A562DDDEEA}" type="presOf" srcId="{20E9FD83-8024-4757-A6C3-2D1ADD52C693}" destId="{7E01FFAD-259A-45FF-B10D-3F2E36A006E1}" srcOrd="0" destOrd="6" presId="urn:microsoft.com/office/officeart/2005/8/layout/vList2"/>
    <dgm:cxn modelId="{5C1DD7EA-EE36-4B34-A0EF-DFC1FEB56F47}" srcId="{8CED6BAB-0A9D-47F1-9BB2-7DC86FF346C9}" destId="{5B835BA3-F566-470E-AC7E-F3E122EC79E0}" srcOrd="1" destOrd="0" parTransId="{BE596FED-594C-41BB-A56D-C2AD8A05D90C}" sibTransId="{A567D32C-D6CF-488C-B305-2E4A0DE0E57F}"/>
    <dgm:cxn modelId="{C461ECF2-0ADE-4DA6-BF91-1453AF933F61}" type="presOf" srcId="{C88031BD-87EC-4109-A0CC-22F4CFF79B22}" destId="{7E01FFAD-259A-45FF-B10D-3F2E36A006E1}" srcOrd="0" destOrd="4" presId="urn:microsoft.com/office/officeart/2005/8/layout/vList2"/>
    <dgm:cxn modelId="{0CCD2BFD-097E-42A1-A5A4-4C982B12A164}" type="presOf" srcId="{7D62F2BC-CD9E-4750-8D5E-D0F28DE5A84E}" destId="{7E01FFAD-259A-45FF-B10D-3F2E36A006E1}" srcOrd="0" destOrd="5" presId="urn:microsoft.com/office/officeart/2005/8/layout/vList2"/>
    <dgm:cxn modelId="{23152DFF-B859-4FFB-AED5-9B1ABE20A186}" type="presOf" srcId="{5F7D033E-7AC0-490C-816A-0FA559763AD2}" destId="{7E01FFAD-259A-45FF-B10D-3F2E36A006E1}" srcOrd="0" destOrd="1" presId="urn:microsoft.com/office/officeart/2005/8/layout/vList2"/>
    <dgm:cxn modelId="{FE026918-5487-4697-95B3-4CE08EDDF0AE}" type="presParOf" srcId="{1ACAB6DA-DFA4-4D70-9350-21B4EFEE32B5}" destId="{BBAEDD5C-434C-4DAC-A97F-E3569FFA61D0}" srcOrd="0" destOrd="0" presId="urn:microsoft.com/office/officeart/2005/8/layout/vList2"/>
    <dgm:cxn modelId="{CDDE5EB1-359F-47B1-98C7-99A506A5847F}" type="presParOf" srcId="{1ACAB6DA-DFA4-4D70-9350-21B4EFEE32B5}" destId="{7BA902BE-2E8E-49AC-AD5D-57E7B30E8816}" srcOrd="1" destOrd="0" presId="urn:microsoft.com/office/officeart/2005/8/layout/vList2"/>
    <dgm:cxn modelId="{2BFC83A8-5935-4BEF-AC00-93AF9D3CE936}" type="presParOf" srcId="{1ACAB6DA-DFA4-4D70-9350-21B4EFEE32B5}" destId="{E9ABFCB6-FA13-4605-B09B-2E8BD1D8EE23}" srcOrd="2" destOrd="0" presId="urn:microsoft.com/office/officeart/2005/8/layout/vList2"/>
    <dgm:cxn modelId="{BB6FB3FE-FEEC-4EDF-BDFA-AF59DA652B49}" type="presParOf" srcId="{1ACAB6DA-DFA4-4D70-9350-21B4EFEE32B5}" destId="{7E01FFAD-259A-45FF-B10D-3F2E36A006E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ED6BAB-0A9D-47F1-9BB2-7DC86FF346C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775405E-6E1F-45C9-A864-BAE04DE159F2}">
      <dgm:prSet/>
      <dgm:spPr/>
      <dgm:t>
        <a:bodyPr/>
        <a:lstStyle/>
        <a:p>
          <a:r>
            <a:rPr lang="en-US" dirty="0"/>
            <a:t>Essay</a:t>
          </a:r>
        </a:p>
      </dgm:t>
    </dgm:pt>
    <dgm:pt modelId="{EEFC0F81-DB90-480C-BE0F-3DE845F5CAD3}" type="parTrans" cxnId="{529ABC5F-6944-4D43-B0E5-147950035F54}">
      <dgm:prSet/>
      <dgm:spPr/>
      <dgm:t>
        <a:bodyPr/>
        <a:lstStyle/>
        <a:p>
          <a:endParaRPr lang="en-US"/>
        </a:p>
      </dgm:t>
    </dgm:pt>
    <dgm:pt modelId="{1821E7F1-B24F-4858-9870-00721EC42090}" type="sibTrans" cxnId="{529ABC5F-6944-4D43-B0E5-147950035F54}">
      <dgm:prSet/>
      <dgm:spPr/>
      <dgm:t>
        <a:bodyPr/>
        <a:lstStyle/>
        <a:p>
          <a:endParaRPr lang="en-US"/>
        </a:p>
      </dgm:t>
    </dgm:pt>
    <dgm:pt modelId="{5B835BA3-F566-470E-AC7E-F3E122EC79E0}">
      <dgm:prSet/>
      <dgm:spPr/>
      <dgm:t>
        <a:bodyPr/>
        <a:lstStyle/>
        <a:p>
          <a:r>
            <a:rPr lang="en-US" dirty="0"/>
            <a:t>Interview</a:t>
          </a:r>
        </a:p>
      </dgm:t>
    </dgm:pt>
    <dgm:pt modelId="{BE596FED-594C-41BB-A56D-C2AD8A05D90C}" type="parTrans" cxnId="{5C1DD7EA-EE36-4B34-A0EF-DFC1FEB56F47}">
      <dgm:prSet/>
      <dgm:spPr/>
      <dgm:t>
        <a:bodyPr/>
        <a:lstStyle/>
        <a:p>
          <a:endParaRPr lang="en-US"/>
        </a:p>
      </dgm:t>
    </dgm:pt>
    <dgm:pt modelId="{A567D32C-D6CF-488C-B305-2E4A0DE0E57F}" type="sibTrans" cxnId="{5C1DD7EA-EE36-4B34-A0EF-DFC1FEB56F47}">
      <dgm:prSet/>
      <dgm:spPr/>
      <dgm:t>
        <a:bodyPr/>
        <a:lstStyle/>
        <a:p>
          <a:endParaRPr lang="en-US"/>
        </a:p>
      </dgm:t>
    </dgm:pt>
    <dgm:pt modelId="{00BEECE2-BDA0-4AC7-963E-9CF7C192EFAF}">
      <dgm:prSet/>
      <dgm:spPr/>
      <dgm:t>
        <a:bodyPr/>
        <a:lstStyle/>
        <a:p>
          <a:r>
            <a:rPr lang="en-US" dirty="0"/>
            <a:t>Current student leaders who have led their teams and communities to increased awareness for </a:t>
          </a:r>
          <a:r>
            <a:rPr lang="en-US" i="1" dirty="0"/>
            <a:t>FIRST</a:t>
          </a:r>
          <a:r>
            <a:rPr lang="en-US" dirty="0"/>
            <a:t> and its mission, while also achieving personal technical expertise and accomplishment. </a:t>
          </a:r>
        </a:p>
      </dgm:t>
    </dgm:pt>
    <dgm:pt modelId="{7A7359FF-59CE-4116-9DF4-AD719E14C8F7}" type="parTrans" cxnId="{03E80688-E9DF-477F-8A2C-02D5AE93EABD}">
      <dgm:prSet/>
      <dgm:spPr/>
      <dgm:t>
        <a:bodyPr/>
        <a:lstStyle/>
        <a:p>
          <a:endParaRPr lang="en-US"/>
        </a:p>
      </dgm:t>
    </dgm:pt>
    <dgm:pt modelId="{AED0A82F-B886-458C-8F8F-82352E0138C4}" type="sibTrans" cxnId="{03E80688-E9DF-477F-8A2C-02D5AE93EABD}">
      <dgm:prSet/>
      <dgm:spPr/>
      <dgm:t>
        <a:bodyPr/>
        <a:lstStyle/>
        <a:p>
          <a:endParaRPr lang="en-US"/>
        </a:p>
      </dgm:t>
    </dgm:pt>
    <dgm:pt modelId="{1EDE49B3-6051-4F95-B456-F83294649C4F}">
      <dgm:prSet/>
      <dgm:spPr/>
      <dgm:t>
        <a:bodyPr/>
        <a:lstStyle/>
        <a:p>
          <a:r>
            <a:rPr lang="en-US"/>
            <a:t>Interviews are only 5 – 7 minutes</a:t>
          </a:r>
          <a:endParaRPr lang="en-US" dirty="0"/>
        </a:p>
      </dgm:t>
    </dgm:pt>
    <dgm:pt modelId="{FB9A4AFB-05D2-4EFE-A435-29F2AAC4CF1E}" type="parTrans" cxnId="{86E98E5D-A2B8-4328-9B5B-2F72F04D5030}">
      <dgm:prSet/>
      <dgm:spPr/>
      <dgm:t>
        <a:bodyPr/>
        <a:lstStyle/>
        <a:p>
          <a:endParaRPr lang="en-US"/>
        </a:p>
      </dgm:t>
    </dgm:pt>
    <dgm:pt modelId="{8F9CC09B-0C36-4CE8-BA50-95875D70ADCF}" type="sibTrans" cxnId="{86E98E5D-A2B8-4328-9B5B-2F72F04D5030}">
      <dgm:prSet/>
      <dgm:spPr/>
      <dgm:t>
        <a:bodyPr/>
        <a:lstStyle/>
        <a:p>
          <a:endParaRPr lang="en-US"/>
        </a:p>
      </dgm:t>
    </dgm:pt>
    <dgm:pt modelId="{291980D9-D80A-40EE-9BDA-CF1FB7E69445}">
      <dgm:prSet/>
      <dgm:spPr/>
      <dgm:t>
        <a:bodyPr/>
        <a:lstStyle/>
        <a:p>
          <a:r>
            <a:rPr lang="en-US"/>
            <a:t>Sophomores &amp; Juniors only</a:t>
          </a:r>
          <a:endParaRPr lang="en-US" dirty="0"/>
        </a:p>
      </dgm:t>
    </dgm:pt>
    <dgm:pt modelId="{52F691ED-A302-4811-B7FC-8AD6F52C1C38}" type="parTrans" cxnId="{07803ED1-6F12-45F5-AFB4-F7966D9B96A4}">
      <dgm:prSet/>
      <dgm:spPr/>
      <dgm:t>
        <a:bodyPr/>
        <a:lstStyle/>
        <a:p>
          <a:endParaRPr lang="en-US"/>
        </a:p>
      </dgm:t>
    </dgm:pt>
    <dgm:pt modelId="{AE7854E6-87FD-4211-8EB6-CDC68547B166}" type="sibTrans" cxnId="{07803ED1-6F12-45F5-AFB4-F7966D9B96A4}">
      <dgm:prSet/>
      <dgm:spPr/>
      <dgm:t>
        <a:bodyPr/>
        <a:lstStyle/>
        <a:p>
          <a:endParaRPr lang="en-US"/>
        </a:p>
      </dgm:t>
    </dgm:pt>
    <dgm:pt modelId="{1ACAB6DA-DFA4-4D70-9350-21B4EFEE32B5}" type="pres">
      <dgm:prSet presAssocID="{8CED6BAB-0A9D-47F1-9BB2-7DC86FF346C9}" presName="linear" presStyleCnt="0">
        <dgm:presLayoutVars>
          <dgm:animLvl val="lvl"/>
          <dgm:resizeHandles val="exact"/>
        </dgm:presLayoutVars>
      </dgm:prSet>
      <dgm:spPr/>
    </dgm:pt>
    <dgm:pt modelId="{BBAEDD5C-434C-4DAC-A97F-E3569FFA61D0}" type="pres">
      <dgm:prSet presAssocID="{2775405E-6E1F-45C9-A864-BAE04DE159F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BA902BE-2E8E-49AC-AD5D-57E7B30E8816}" type="pres">
      <dgm:prSet presAssocID="{1821E7F1-B24F-4858-9870-00721EC42090}" presName="spacer" presStyleCnt="0"/>
      <dgm:spPr/>
    </dgm:pt>
    <dgm:pt modelId="{E9ABFCB6-FA13-4605-B09B-2E8BD1D8EE23}" type="pres">
      <dgm:prSet presAssocID="{5B835BA3-F566-470E-AC7E-F3E122EC79E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D209831-FC68-40BE-98E0-3D79444621B1}" type="pres">
      <dgm:prSet presAssocID="{5B835BA3-F566-470E-AC7E-F3E122EC79E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86E98E5D-A2B8-4328-9B5B-2F72F04D5030}" srcId="{5B835BA3-F566-470E-AC7E-F3E122EC79E0}" destId="{1EDE49B3-6051-4F95-B456-F83294649C4F}" srcOrd="1" destOrd="0" parTransId="{FB9A4AFB-05D2-4EFE-A435-29F2AAC4CF1E}" sibTransId="{8F9CC09B-0C36-4CE8-BA50-95875D70ADCF}"/>
    <dgm:cxn modelId="{529ABC5F-6944-4D43-B0E5-147950035F54}" srcId="{8CED6BAB-0A9D-47F1-9BB2-7DC86FF346C9}" destId="{2775405E-6E1F-45C9-A864-BAE04DE159F2}" srcOrd="0" destOrd="0" parTransId="{EEFC0F81-DB90-480C-BE0F-3DE845F5CAD3}" sibTransId="{1821E7F1-B24F-4858-9870-00721EC42090}"/>
    <dgm:cxn modelId="{23A24553-B003-462E-89FD-413AE1DC10A9}" type="presOf" srcId="{5B835BA3-F566-470E-AC7E-F3E122EC79E0}" destId="{E9ABFCB6-FA13-4605-B09B-2E8BD1D8EE23}" srcOrd="0" destOrd="0" presId="urn:microsoft.com/office/officeart/2005/8/layout/vList2"/>
    <dgm:cxn modelId="{03E80688-E9DF-477F-8A2C-02D5AE93EABD}" srcId="{5B835BA3-F566-470E-AC7E-F3E122EC79E0}" destId="{00BEECE2-BDA0-4AC7-963E-9CF7C192EFAF}" srcOrd="0" destOrd="0" parTransId="{7A7359FF-59CE-4116-9DF4-AD719E14C8F7}" sibTransId="{AED0A82F-B886-458C-8F8F-82352E0138C4}"/>
    <dgm:cxn modelId="{049E5D94-F75E-40FA-807F-7C0E06AFFB88}" type="presOf" srcId="{1EDE49B3-6051-4F95-B456-F83294649C4F}" destId="{AD209831-FC68-40BE-98E0-3D79444621B1}" srcOrd="0" destOrd="1" presId="urn:microsoft.com/office/officeart/2005/8/layout/vList2"/>
    <dgm:cxn modelId="{5C86839E-B833-4DAB-91B1-ADEDDC165FAF}" type="presOf" srcId="{00BEECE2-BDA0-4AC7-963E-9CF7C192EFAF}" destId="{AD209831-FC68-40BE-98E0-3D79444621B1}" srcOrd="0" destOrd="0" presId="urn:microsoft.com/office/officeart/2005/8/layout/vList2"/>
    <dgm:cxn modelId="{07803ED1-6F12-45F5-AFB4-F7966D9B96A4}" srcId="{5B835BA3-F566-470E-AC7E-F3E122EC79E0}" destId="{291980D9-D80A-40EE-9BDA-CF1FB7E69445}" srcOrd="2" destOrd="0" parTransId="{52F691ED-A302-4811-B7FC-8AD6F52C1C38}" sibTransId="{AE7854E6-87FD-4211-8EB6-CDC68547B166}"/>
    <dgm:cxn modelId="{0BA5BFE0-25EF-47E5-84B2-CBC72DF1E2C2}" type="presOf" srcId="{8CED6BAB-0A9D-47F1-9BB2-7DC86FF346C9}" destId="{1ACAB6DA-DFA4-4D70-9350-21B4EFEE32B5}" srcOrd="0" destOrd="0" presId="urn:microsoft.com/office/officeart/2005/8/layout/vList2"/>
    <dgm:cxn modelId="{29C401E8-D3B8-4AC0-A76D-851C3EAEB9F1}" type="presOf" srcId="{2775405E-6E1F-45C9-A864-BAE04DE159F2}" destId="{BBAEDD5C-434C-4DAC-A97F-E3569FFA61D0}" srcOrd="0" destOrd="0" presId="urn:microsoft.com/office/officeart/2005/8/layout/vList2"/>
    <dgm:cxn modelId="{5C1DD7EA-EE36-4B34-A0EF-DFC1FEB56F47}" srcId="{8CED6BAB-0A9D-47F1-9BB2-7DC86FF346C9}" destId="{5B835BA3-F566-470E-AC7E-F3E122EC79E0}" srcOrd="1" destOrd="0" parTransId="{BE596FED-594C-41BB-A56D-C2AD8A05D90C}" sibTransId="{A567D32C-D6CF-488C-B305-2E4A0DE0E57F}"/>
    <dgm:cxn modelId="{674F94FF-A23D-40DD-A3E4-24E49DB11122}" type="presOf" srcId="{291980D9-D80A-40EE-9BDA-CF1FB7E69445}" destId="{AD209831-FC68-40BE-98E0-3D79444621B1}" srcOrd="0" destOrd="2" presId="urn:microsoft.com/office/officeart/2005/8/layout/vList2"/>
    <dgm:cxn modelId="{FE026918-5487-4697-95B3-4CE08EDDF0AE}" type="presParOf" srcId="{1ACAB6DA-DFA4-4D70-9350-21B4EFEE32B5}" destId="{BBAEDD5C-434C-4DAC-A97F-E3569FFA61D0}" srcOrd="0" destOrd="0" presId="urn:microsoft.com/office/officeart/2005/8/layout/vList2"/>
    <dgm:cxn modelId="{CDDE5EB1-359F-47B1-98C7-99A506A5847F}" type="presParOf" srcId="{1ACAB6DA-DFA4-4D70-9350-21B4EFEE32B5}" destId="{7BA902BE-2E8E-49AC-AD5D-57E7B30E8816}" srcOrd="1" destOrd="0" presId="urn:microsoft.com/office/officeart/2005/8/layout/vList2"/>
    <dgm:cxn modelId="{2BFC83A8-5935-4BEF-AC00-93AF9D3CE936}" type="presParOf" srcId="{1ACAB6DA-DFA4-4D70-9350-21B4EFEE32B5}" destId="{E9ABFCB6-FA13-4605-B09B-2E8BD1D8EE23}" srcOrd="2" destOrd="0" presId="urn:microsoft.com/office/officeart/2005/8/layout/vList2"/>
    <dgm:cxn modelId="{A0A5F454-E091-4F15-AD84-44E5627B9E30}" type="presParOf" srcId="{1ACAB6DA-DFA4-4D70-9350-21B4EFEE32B5}" destId="{AD209831-FC68-40BE-98E0-3D79444621B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ED6BAB-0A9D-47F1-9BB2-7DC86FF346C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775405E-6E1F-45C9-A864-BAE04DE159F2}">
      <dgm:prSet/>
      <dgm:spPr/>
      <dgm:t>
        <a:bodyPr/>
        <a:lstStyle/>
        <a:p>
          <a:r>
            <a:rPr lang="en-US" dirty="0"/>
            <a:t>Current Mentor Students Selected</a:t>
          </a:r>
        </a:p>
      </dgm:t>
    </dgm:pt>
    <dgm:pt modelId="{EEFC0F81-DB90-480C-BE0F-3DE845F5CAD3}" type="parTrans" cxnId="{529ABC5F-6944-4D43-B0E5-147950035F54}">
      <dgm:prSet/>
      <dgm:spPr/>
      <dgm:t>
        <a:bodyPr/>
        <a:lstStyle/>
        <a:p>
          <a:endParaRPr lang="en-US"/>
        </a:p>
      </dgm:t>
    </dgm:pt>
    <dgm:pt modelId="{1821E7F1-B24F-4858-9870-00721EC42090}" type="sibTrans" cxnId="{529ABC5F-6944-4D43-B0E5-147950035F54}">
      <dgm:prSet/>
      <dgm:spPr/>
      <dgm:t>
        <a:bodyPr/>
        <a:lstStyle/>
        <a:p>
          <a:endParaRPr lang="en-US"/>
        </a:p>
      </dgm:t>
    </dgm:pt>
    <dgm:pt modelId="{5B835BA3-F566-470E-AC7E-F3E122EC79E0}">
      <dgm:prSet/>
      <dgm:spPr/>
      <dgm:t>
        <a:bodyPr/>
        <a:lstStyle/>
        <a:p>
          <a:r>
            <a:rPr lang="en-US" dirty="0"/>
            <a:t>Criteria </a:t>
          </a:r>
        </a:p>
      </dgm:t>
    </dgm:pt>
    <dgm:pt modelId="{BE596FED-594C-41BB-A56D-C2AD8A05D90C}" type="parTrans" cxnId="{5C1DD7EA-EE36-4B34-A0EF-DFC1FEB56F47}">
      <dgm:prSet/>
      <dgm:spPr/>
      <dgm:t>
        <a:bodyPr/>
        <a:lstStyle/>
        <a:p>
          <a:endParaRPr lang="en-US"/>
        </a:p>
      </dgm:t>
    </dgm:pt>
    <dgm:pt modelId="{A567D32C-D6CF-488C-B305-2E4A0DE0E57F}" type="sibTrans" cxnId="{5C1DD7EA-EE36-4B34-A0EF-DFC1FEB56F47}">
      <dgm:prSet/>
      <dgm:spPr/>
      <dgm:t>
        <a:bodyPr/>
        <a:lstStyle/>
        <a:p>
          <a:endParaRPr lang="en-US"/>
        </a:p>
      </dgm:t>
    </dgm:pt>
    <dgm:pt modelId="{00BEECE2-BDA0-4AC7-963E-9CF7C192EFAF}">
      <dgm:prSet/>
      <dgm:spPr/>
      <dgm:t>
        <a:bodyPr/>
        <a:lstStyle/>
        <a:p>
          <a:r>
            <a:rPr lang="en-US" dirty="0"/>
            <a:t>The nominee selected meets the criteria</a:t>
          </a:r>
        </a:p>
      </dgm:t>
    </dgm:pt>
    <dgm:pt modelId="{7A7359FF-59CE-4116-9DF4-AD719E14C8F7}" type="parTrans" cxnId="{03E80688-E9DF-477F-8A2C-02D5AE93EABD}">
      <dgm:prSet/>
      <dgm:spPr/>
      <dgm:t>
        <a:bodyPr/>
        <a:lstStyle/>
        <a:p>
          <a:endParaRPr lang="en-US"/>
        </a:p>
      </dgm:t>
    </dgm:pt>
    <dgm:pt modelId="{AED0A82F-B886-458C-8F8F-82352E0138C4}" type="sibTrans" cxnId="{03E80688-E9DF-477F-8A2C-02D5AE93EABD}">
      <dgm:prSet/>
      <dgm:spPr/>
      <dgm:t>
        <a:bodyPr/>
        <a:lstStyle/>
        <a:p>
          <a:endParaRPr lang="en-US"/>
        </a:p>
      </dgm:t>
    </dgm:pt>
    <dgm:pt modelId="{16D66604-A889-47A7-8D7D-8D26EF7AE22E}">
      <dgm:prSet/>
      <dgm:spPr/>
      <dgm:t>
        <a:bodyPr/>
        <a:lstStyle/>
        <a:p>
          <a:r>
            <a:rPr lang="en-US" dirty="0"/>
            <a:t>The essay is crucial</a:t>
          </a:r>
        </a:p>
      </dgm:t>
    </dgm:pt>
    <dgm:pt modelId="{81214F21-B1CC-4FA6-8BE7-C7624EE13CE8}" type="parTrans" cxnId="{284766BD-E9A5-436E-8423-A838F4640FA4}">
      <dgm:prSet/>
      <dgm:spPr/>
      <dgm:t>
        <a:bodyPr/>
        <a:lstStyle/>
        <a:p>
          <a:endParaRPr lang="en-US"/>
        </a:p>
      </dgm:t>
    </dgm:pt>
    <dgm:pt modelId="{E39B0BCA-C5A2-418F-A946-379C20FC5A35}" type="sibTrans" cxnId="{284766BD-E9A5-436E-8423-A838F4640FA4}">
      <dgm:prSet/>
      <dgm:spPr/>
      <dgm:t>
        <a:bodyPr/>
        <a:lstStyle/>
        <a:p>
          <a:endParaRPr lang="en-US"/>
        </a:p>
      </dgm:t>
    </dgm:pt>
    <dgm:pt modelId="{63F279CB-383F-4B30-8306-041A9ED31874}">
      <dgm:prSet/>
      <dgm:spPr/>
      <dgm:t>
        <a:bodyPr/>
        <a:lstStyle/>
        <a:p>
          <a:r>
            <a:rPr lang="en-US" dirty="0"/>
            <a:t>Provide specific examples surrounding mentor’s impact on the team</a:t>
          </a:r>
        </a:p>
      </dgm:t>
    </dgm:pt>
    <dgm:pt modelId="{7688ECEF-17B5-4F3C-B1B4-0A2A4EFDEABB}" type="parTrans" cxnId="{7D2F4D8A-430E-431A-9CF6-73F8F3BD0950}">
      <dgm:prSet/>
      <dgm:spPr/>
      <dgm:t>
        <a:bodyPr/>
        <a:lstStyle/>
        <a:p>
          <a:endParaRPr lang="en-US"/>
        </a:p>
      </dgm:t>
    </dgm:pt>
    <dgm:pt modelId="{5436E33C-48B2-44D4-8660-0024C19411F3}" type="sibTrans" cxnId="{7D2F4D8A-430E-431A-9CF6-73F8F3BD0950}">
      <dgm:prSet/>
      <dgm:spPr/>
      <dgm:t>
        <a:bodyPr/>
        <a:lstStyle/>
        <a:p>
          <a:endParaRPr lang="en-US"/>
        </a:p>
      </dgm:t>
    </dgm:pt>
    <dgm:pt modelId="{98FAF8A1-4380-4771-80C4-D86B3D2F2132}">
      <dgm:prSet/>
      <dgm:spPr/>
      <dgm:t>
        <a:bodyPr/>
        <a:lstStyle/>
        <a:p>
          <a:r>
            <a:rPr lang="en-US" dirty="0"/>
            <a:t>Select a Student nominator </a:t>
          </a:r>
        </a:p>
      </dgm:t>
    </dgm:pt>
    <dgm:pt modelId="{73E5F008-454E-422E-89A5-24BB1B7C1954}" type="parTrans" cxnId="{0689B950-544A-4909-8771-F8F9DDA766A6}">
      <dgm:prSet/>
      <dgm:spPr/>
      <dgm:t>
        <a:bodyPr/>
        <a:lstStyle/>
        <a:p>
          <a:endParaRPr lang="en-US"/>
        </a:p>
      </dgm:t>
    </dgm:pt>
    <dgm:pt modelId="{CEC80BA8-7BA7-4CC2-A877-B2C3531E98A1}" type="sibTrans" cxnId="{0689B950-544A-4909-8771-F8F9DDA766A6}">
      <dgm:prSet/>
      <dgm:spPr/>
      <dgm:t>
        <a:bodyPr/>
        <a:lstStyle/>
        <a:p>
          <a:endParaRPr lang="en-US"/>
        </a:p>
      </dgm:t>
    </dgm:pt>
    <dgm:pt modelId="{1ACAB6DA-DFA4-4D70-9350-21B4EFEE32B5}" type="pres">
      <dgm:prSet presAssocID="{8CED6BAB-0A9D-47F1-9BB2-7DC86FF346C9}" presName="linear" presStyleCnt="0">
        <dgm:presLayoutVars>
          <dgm:animLvl val="lvl"/>
          <dgm:resizeHandles val="exact"/>
        </dgm:presLayoutVars>
      </dgm:prSet>
      <dgm:spPr/>
    </dgm:pt>
    <dgm:pt modelId="{BBAEDD5C-434C-4DAC-A97F-E3569FFA61D0}" type="pres">
      <dgm:prSet presAssocID="{2775405E-6E1F-45C9-A864-BAE04DE159F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BA902BE-2E8E-49AC-AD5D-57E7B30E8816}" type="pres">
      <dgm:prSet presAssocID="{1821E7F1-B24F-4858-9870-00721EC42090}" presName="spacer" presStyleCnt="0"/>
      <dgm:spPr/>
    </dgm:pt>
    <dgm:pt modelId="{E9ABFCB6-FA13-4605-B09B-2E8BD1D8EE23}" type="pres">
      <dgm:prSet presAssocID="{5B835BA3-F566-470E-AC7E-F3E122EC79E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D5F0F78F-3727-477B-B3E9-9110F62034F4}" type="pres">
      <dgm:prSet presAssocID="{5B835BA3-F566-470E-AC7E-F3E122EC79E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529ABC5F-6944-4D43-B0E5-147950035F54}" srcId="{8CED6BAB-0A9D-47F1-9BB2-7DC86FF346C9}" destId="{2775405E-6E1F-45C9-A864-BAE04DE159F2}" srcOrd="0" destOrd="0" parTransId="{EEFC0F81-DB90-480C-BE0F-3DE845F5CAD3}" sibTransId="{1821E7F1-B24F-4858-9870-00721EC42090}"/>
    <dgm:cxn modelId="{0689B950-544A-4909-8771-F8F9DDA766A6}" srcId="{5B835BA3-F566-470E-AC7E-F3E122EC79E0}" destId="{98FAF8A1-4380-4771-80C4-D86B3D2F2132}" srcOrd="0" destOrd="0" parTransId="{73E5F008-454E-422E-89A5-24BB1B7C1954}" sibTransId="{CEC80BA8-7BA7-4CC2-A877-B2C3531E98A1}"/>
    <dgm:cxn modelId="{23A24553-B003-462E-89FD-413AE1DC10A9}" type="presOf" srcId="{5B835BA3-F566-470E-AC7E-F3E122EC79E0}" destId="{E9ABFCB6-FA13-4605-B09B-2E8BD1D8EE23}" srcOrd="0" destOrd="0" presId="urn:microsoft.com/office/officeart/2005/8/layout/vList2"/>
    <dgm:cxn modelId="{20776A58-AD86-46C7-B6FE-EE661C3B4E06}" type="presOf" srcId="{98FAF8A1-4380-4771-80C4-D86B3D2F2132}" destId="{D5F0F78F-3727-477B-B3E9-9110F62034F4}" srcOrd="0" destOrd="0" presId="urn:microsoft.com/office/officeart/2005/8/layout/vList2"/>
    <dgm:cxn modelId="{03E80688-E9DF-477F-8A2C-02D5AE93EABD}" srcId="{5B835BA3-F566-470E-AC7E-F3E122EC79E0}" destId="{00BEECE2-BDA0-4AC7-963E-9CF7C192EFAF}" srcOrd="1" destOrd="0" parTransId="{7A7359FF-59CE-4116-9DF4-AD719E14C8F7}" sibTransId="{AED0A82F-B886-458C-8F8F-82352E0138C4}"/>
    <dgm:cxn modelId="{7D2F4D8A-430E-431A-9CF6-73F8F3BD0950}" srcId="{5B835BA3-F566-470E-AC7E-F3E122EC79E0}" destId="{63F279CB-383F-4B30-8306-041A9ED31874}" srcOrd="3" destOrd="0" parTransId="{7688ECEF-17B5-4F3C-B1B4-0A2A4EFDEABB}" sibTransId="{5436E33C-48B2-44D4-8660-0024C19411F3}"/>
    <dgm:cxn modelId="{2F2B8FB6-B8BE-4DF2-AF7B-8772F9B2D1A8}" type="presOf" srcId="{63F279CB-383F-4B30-8306-041A9ED31874}" destId="{D5F0F78F-3727-477B-B3E9-9110F62034F4}" srcOrd="0" destOrd="3" presId="urn:microsoft.com/office/officeart/2005/8/layout/vList2"/>
    <dgm:cxn modelId="{6E993ABB-FFDE-4718-A49A-612FA330C72C}" type="presOf" srcId="{00BEECE2-BDA0-4AC7-963E-9CF7C192EFAF}" destId="{D5F0F78F-3727-477B-B3E9-9110F62034F4}" srcOrd="0" destOrd="1" presId="urn:microsoft.com/office/officeart/2005/8/layout/vList2"/>
    <dgm:cxn modelId="{B17843BD-371A-4EF6-82CB-48B7A59D2468}" type="presOf" srcId="{16D66604-A889-47A7-8D7D-8D26EF7AE22E}" destId="{D5F0F78F-3727-477B-B3E9-9110F62034F4}" srcOrd="0" destOrd="2" presId="urn:microsoft.com/office/officeart/2005/8/layout/vList2"/>
    <dgm:cxn modelId="{284766BD-E9A5-436E-8423-A838F4640FA4}" srcId="{5B835BA3-F566-470E-AC7E-F3E122EC79E0}" destId="{16D66604-A889-47A7-8D7D-8D26EF7AE22E}" srcOrd="2" destOrd="0" parTransId="{81214F21-B1CC-4FA6-8BE7-C7624EE13CE8}" sibTransId="{E39B0BCA-C5A2-418F-A946-379C20FC5A35}"/>
    <dgm:cxn modelId="{0BA5BFE0-25EF-47E5-84B2-CBC72DF1E2C2}" type="presOf" srcId="{8CED6BAB-0A9D-47F1-9BB2-7DC86FF346C9}" destId="{1ACAB6DA-DFA4-4D70-9350-21B4EFEE32B5}" srcOrd="0" destOrd="0" presId="urn:microsoft.com/office/officeart/2005/8/layout/vList2"/>
    <dgm:cxn modelId="{29C401E8-D3B8-4AC0-A76D-851C3EAEB9F1}" type="presOf" srcId="{2775405E-6E1F-45C9-A864-BAE04DE159F2}" destId="{BBAEDD5C-434C-4DAC-A97F-E3569FFA61D0}" srcOrd="0" destOrd="0" presId="urn:microsoft.com/office/officeart/2005/8/layout/vList2"/>
    <dgm:cxn modelId="{5C1DD7EA-EE36-4B34-A0EF-DFC1FEB56F47}" srcId="{8CED6BAB-0A9D-47F1-9BB2-7DC86FF346C9}" destId="{5B835BA3-F566-470E-AC7E-F3E122EC79E0}" srcOrd="1" destOrd="0" parTransId="{BE596FED-594C-41BB-A56D-C2AD8A05D90C}" sibTransId="{A567D32C-D6CF-488C-B305-2E4A0DE0E57F}"/>
    <dgm:cxn modelId="{FE026918-5487-4697-95B3-4CE08EDDF0AE}" type="presParOf" srcId="{1ACAB6DA-DFA4-4D70-9350-21B4EFEE32B5}" destId="{BBAEDD5C-434C-4DAC-A97F-E3569FFA61D0}" srcOrd="0" destOrd="0" presId="urn:microsoft.com/office/officeart/2005/8/layout/vList2"/>
    <dgm:cxn modelId="{CDDE5EB1-359F-47B1-98C7-99A506A5847F}" type="presParOf" srcId="{1ACAB6DA-DFA4-4D70-9350-21B4EFEE32B5}" destId="{7BA902BE-2E8E-49AC-AD5D-57E7B30E8816}" srcOrd="1" destOrd="0" presId="urn:microsoft.com/office/officeart/2005/8/layout/vList2"/>
    <dgm:cxn modelId="{2BFC83A8-5935-4BEF-AC00-93AF9D3CE936}" type="presParOf" srcId="{1ACAB6DA-DFA4-4D70-9350-21B4EFEE32B5}" destId="{E9ABFCB6-FA13-4605-B09B-2E8BD1D8EE23}" srcOrd="2" destOrd="0" presId="urn:microsoft.com/office/officeart/2005/8/layout/vList2"/>
    <dgm:cxn modelId="{42648552-67AF-4E4B-A962-83D0654DB7E7}" type="presParOf" srcId="{1ACAB6DA-DFA4-4D70-9350-21B4EFEE32B5}" destId="{D5F0F78F-3727-477B-B3E9-9110F62034F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EDD5C-434C-4DAC-A97F-E3569FFA61D0}">
      <dsp:nvSpPr>
        <dsp:cNvPr id="0" name=""/>
        <dsp:cNvSpPr/>
      </dsp:nvSpPr>
      <dsp:spPr>
        <a:xfrm>
          <a:off x="0" y="25357"/>
          <a:ext cx="6290226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Essay &amp; E</a:t>
          </a:r>
          <a:r>
            <a:rPr lang="en-US" sz="2700" b="0" i="0" kern="1200" dirty="0"/>
            <a:t>xecutive summaries</a:t>
          </a:r>
          <a:endParaRPr lang="en-US" sz="2700" kern="1200" dirty="0"/>
        </a:p>
      </dsp:txBody>
      <dsp:txXfrm>
        <a:off x="31613" y="56970"/>
        <a:ext cx="6227000" cy="584369"/>
      </dsp:txXfrm>
    </dsp:sp>
    <dsp:sp modelId="{E9ABFCB6-FA13-4605-B09B-2E8BD1D8EE23}">
      <dsp:nvSpPr>
        <dsp:cNvPr id="0" name=""/>
        <dsp:cNvSpPr/>
      </dsp:nvSpPr>
      <dsp:spPr>
        <a:xfrm>
          <a:off x="0" y="750712"/>
          <a:ext cx="6290226" cy="647595"/>
        </a:xfrm>
        <a:prstGeom prst="roundRect">
          <a:avLst/>
        </a:prstGeom>
        <a:solidFill>
          <a:schemeClr val="accent2">
            <a:hueOff val="1149490"/>
            <a:satOff val="-18772"/>
            <a:lumOff val="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Presentation</a:t>
          </a:r>
        </a:p>
      </dsp:txBody>
      <dsp:txXfrm>
        <a:off x="31613" y="782325"/>
        <a:ext cx="6227000" cy="584369"/>
      </dsp:txXfrm>
    </dsp:sp>
    <dsp:sp modelId="{7E01FFAD-259A-45FF-B10D-3F2E36A006E1}">
      <dsp:nvSpPr>
        <dsp:cNvPr id="0" name=""/>
        <dsp:cNvSpPr/>
      </dsp:nvSpPr>
      <dsp:spPr>
        <a:xfrm>
          <a:off x="0" y="1398307"/>
          <a:ext cx="6290226" cy="4024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715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 dirty="0">
              <a:solidFill>
                <a:schemeClr val="dk1"/>
              </a:solidFill>
              <a:ea typeface="Verdana"/>
              <a:cs typeface="Verdana"/>
              <a:sym typeface="Verdana"/>
            </a:rPr>
            <a:t>Impact of the </a:t>
          </a:r>
          <a:r>
            <a:rPr lang="en-US" sz="2100" i="1" kern="1200" dirty="0">
              <a:solidFill>
                <a:schemeClr val="dk1"/>
              </a:solidFill>
              <a:ea typeface="Verdana"/>
              <a:cs typeface="Verdana"/>
              <a:sym typeface="Verdana"/>
            </a:rPr>
            <a:t>FIRST </a:t>
          </a:r>
          <a:r>
            <a:rPr lang="en-US" sz="2100" kern="1200" dirty="0">
              <a:solidFill>
                <a:schemeClr val="dk1"/>
              </a:solidFill>
              <a:ea typeface="Verdana"/>
              <a:cs typeface="Verdana"/>
              <a:sym typeface="Verdana"/>
            </a:rPr>
            <a:t>team on the students, their school, the partnership with their mentors and sponsors and the community at large.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>
              <a:solidFill>
                <a:schemeClr val="dk1"/>
              </a:solidFill>
              <a:ea typeface="Verdana"/>
              <a:cs typeface="Verdana"/>
              <a:sym typeface="Verdana"/>
            </a:rPr>
            <a:t>Recognizes sustained excellence</a:t>
          </a:r>
          <a:endParaRPr lang="en-US" sz="2100" kern="1200" dirty="0">
            <a:solidFill>
              <a:schemeClr val="dk1"/>
            </a:solidFill>
            <a:ea typeface="Verdana"/>
            <a:cs typeface="Verdana"/>
            <a:sym typeface="Verdana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u="sng" kern="1200">
              <a:solidFill>
                <a:schemeClr val="dk1"/>
              </a:solidFill>
              <a:ea typeface="Verdana"/>
              <a:cs typeface="Verdana"/>
              <a:sym typeface="Verdana"/>
            </a:rPr>
            <a:t>Not about the robot</a:t>
          </a:r>
          <a:endParaRPr lang="en-US" sz="2100" u="sng" kern="1200" dirty="0">
            <a:solidFill>
              <a:schemeClr val="dk1"/>
            </a:solidFill>
            <a:ea typeface="Verdana"/>
            <a:cs typeface="Verdana"/>
            <a:sym typeface="Verdana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>
              <a:solidFill>
                <a:schemeClr val="dk1"/>
              </a:solidFill>
              <a:ea typeface="Verdana"/>
              <a:cs typeface="Verdana"/>
              <a:sym typeface="Verdana"/>
            </a:rPr>
            <a:t>Eligible at each District event.</a:t>
          </a:r>
          <a:endParaRPr lang="en-US" sz="2100" kern="1200" dirty="0">
            <a:solidFill>
              <a:schemeClr val="dk1"/>
            </a:solidFill>
            <a:ea typeface="Verdana"/>
            <a:cs typeface="Verdana"/>
            <a:sym typeface="Verdana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>
              <a:solidFill>
                <a:schemeClr val="dk1"/>
              </a:solidFill>
              <a:ea typeface="Verdana"/>
              <a:cs typeface="Verdana"/>
              <a:sym typeface="Verdana"/>
            </a:rPr>
            <a:t>Please remember, HOF teams are eligible after 5 years.</a:t>
          </a:r>
          <a:endParaRPr lang="en-US" sz="2100" kern="1200" dirty="0">
            <a:solidFill>
              <a:schemeClr val="dk1"/>
            </a:solidFill>
            <a:ea typeface="Verdana"/>
            <a:cs typeface="Verdana"/>
            <a:sym typeface="Verdana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>
              <a:solidFill>
                <a:schemeClr val="dk1"/>
              </a:solidFill>
              <a:ea typeface="Verdana"/>
              <a:cs typeface="Verdana"/>
              <a:sym typeface="Verdana"/>
            </a:rPr>
            <a:t>Rookie teams are not eligible.</a:t>
          </a:r>
          <a:endParaRPr lang="en-US" sz="2100" kern="1200" dirty="0">
            <a:solidFill>
              <a:schemeClr val="dk1"/>
            </a:solidFill>
            <a:ea typeface="Verdana"/>
            <a:cs typeface="Verdana"/>
            <a:sym typeface="Verdana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100" kern="1200">
              <a:solidFill>
                <a:schemeClr val="dk1"/>
              </a:solidFill>
              <a:ea typeface="Verdana"/>
              <a:cs typeface="Verdana"/>
              <a:sym typeface="Verdana"/>
            </a:rPr>
            <a:t>Interviews are 12 minutes </a:t>
          </a:r>
          <a:br>
            <a:rPr lang="en-US" sz="2100" kern="1200">
              <a:solidFill>
                <a:schemeClr val="dk1"/>
              </a:solidFill>
              <a:ea typeface="Verdana"/>
              <a:cs typeface="Verdana"/>
              <a:sym typeface="Verdana"/>
            </a:rPr>
          </a:br>
          <a:r>
            <a:rPr lang="en-US" sz="2100" kern="1200">
              <a:solidFill>
                <a:schemeClr val="dk1"/>
              </a:solidFill>
              <a:ea typeface="Verdana"/>
              <a:cs typeface="Verdana"/>
              <a:sym typeface="Verdana"/>
            </a:rPr>
            <a:t>(7 min presentation, 5 min Q&amp;A)</a:t>
          </a:r>
          <a:endParaRPr lang="en-US" sz="2100" kern="1200" dirty="0">
            <a:solidFill>
              <a:schemeClr val="dk1"/>
            </a:solidFill>
            <a:ea typeface="Verdana"/>
            <a:cs typeface="Verdana"/>
            <a:sym typeface="Verdana"/>
          </a:endParaRPr>
        </a:p>
      </dsp:txBody>
      <dsp:txXfrm>
        <a:off x="0" y="1398307"/>
        <a:ext cx="6290226" cy="40240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EDD5C-434C-4DAC-A97F-E3569FFA61D0}">
      <dsp:nvSpPr>
        <dsp:cNvPr id="0" name=""/>
        <dsp:cNvSpPr/>
      </dsp:nvSpPr>
      <dsp:spPr>
        <a:xfrm>
          <a:off x="0" y="29542"/>
          <a:ext cx="6290226" cy="8154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Essay</a:t>
          </a:r>
        </a:p>
      </dsp:txBody>
      <dsp:txXfrm>
        <a:off x="39809" y="69351"/>
        <a:ext cx="6210608" cy="735872"/>
      </dsp:txXfrm>
    </dsp:sp>
    <dsp:sp modelId="{E9ABFCB6-FA13-4605-B09B-2E8BD1D8EE23}">
      <dsp:nvSpPr>
        <dsp:cNvPr id="0" name=""/>
        <dsp:cNvSpPr/>
      </dsp:nvSpPr>
      <dsp:spPr>
        <a:xfrm>
          <a:off x="0" y="942952"/>
          <a:ext cx="6290226" cy="815490"/>
        </a:xfrm>
        <a:prstGeom prst="roundRect">
          <a:avLst/>
        </a:prstGeom>
        <a:solidFill>
          <a:schemeClr val="accent2">
            <a:hueOff val="1149490"/>
            <a:satOff val="-18772"/>
            <a:lumOff val="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Interview</a:t>
          </a:r>
        </a:p>
      </dsp:txBody>
      <dsp:txXfrm>
        <a:off x="39809" y="982761"/>
        <a:ext cx="6210608" cy="735872"/>
      </dsp:txXfrm>
    </dsp:sp>
    <dsp:sp modelId="{AD209831-FC68-40BE-98E0-3D79444621B1}">
      <dsp:nvSpPr>
        <dsp:cNvPr id="0" name=""/>
        <dsp:cNvSpPr/>
      </dsp:nvSpPr>
      <dsp:spPr>
        <a:xfrm>
          <a:off x="0" y="1758442"/>
          <a:ext cx="6290226" cy="3659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715" tIns="43180" rIns="241808" bIns="4318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 dirty="0"/>
            <a:t>Current student leaders who have led their teams and communities to increased awareness for </a:t>
          </a:r>
          <a:r>
            <a:rPr lang="en-US" sz="2700" i="1" kern="1200" dirty="0"/>
            <a:t>FIRST</a:t>
          </a:r>
          <a:r>
            <a:rPr lang="en-US" sz="2700" kern="1200" dirty="0"/>
            <a:t> and its mission, while also achieving personal technical expertise and accomplishment. 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Interviews are only 5 – 7 minutes</a:t>
          </a:r>
          <a:endParaRPr lang="en-U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Sophomores &amp; Juniors only</a:t>
          </a:r>
          <a:endParaRPr lang="en-US" sz="2700" kern="1200" dirty="0"/>
        </a:p>
      </dsp:txBody>
      <dsp:txXfrm>
        <a:off x="0" y="1758442"/>
        <a:ext cx="6290226" cy="36597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EDD5C-434C-4DAC-A97F-E3569FFA61D0}">
      <dsp:nvSpPr>
        <dsp:cNvPr id="0" name=""/>
        <dsp:cNvSpPr/>
      </dsp:nvSpPr>
      <dsp:spPr>
        <a:xfrm>
          <a:off x="0" y="13792"/>
          <a:ext cx="6290226" cy="1272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Current Mentor Students Selected</a:t>
          </a:r>
        </a:p>
      </dsp:txBody>
      <dsp:txXfrm>
        <a:off x="62141" y="75933"/>
        <a:ext cx="6165944" cy="1148678"/>
      </dsp:txXfrm>
    </dsp:sp>
    <dsp:sp modelId="{E9ABFCB6-FA13-4605-B09B-2E8BD1D8EE23}">
      <dsp:nvSpPr>
        <dsp:cNvPr id="0" name=""/>
        <dsp:cNvSpPr/>
      </dsp:nvSpPr>
      <dsp:spPr>
        <a:xfrm>
          <a:off x="0" y="1378912"/>
          <a:ext cx="6290226" cy="1272960"/>
        </a:xfrm>
        <a:prstGeom prst="roundRect">
          <a:avLst/>
        </a:prstGeom>
        <a:solidFill>
          <a:schemeClr val="accent2">
            <a:hueOff val="1149490"/>
            <a:satOff val="-18772"/>
            <a:lumOff val="1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Criteria </a:t>
          </a:r>
        </a:p>
      </dsp:txBody>
      <dsp:txXfrm>
        <a:off x="62141" y="1441053"/>
        <a:ext cx="6165944" cy="1148678"/>
      </dsp:txXfrm>
    </dsp:sp>
    <dsp:sp modelId="{D5F0F78F-3727-477B-B3E9-9110F62034F4}">
      <dsp:nvSpPr>
        <dsp:cNvPr id="0" name=""/>
        <dsp:cNvSpPr/>
      </dsp:nvSpPr>
      <dsp:spPr>
        <a:xfrm>
          <a:off x="0" y="2651872"/>
          <a:ext cx="6290226" cy="278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715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Select a Student nominator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The nominee selected meets the criteria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The essay is crucial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500" kern="1200" dirty="0"/>
            <a:t>Provide specific examples surrounding mentor’s impact on the team</a:t>
          </a:r>
        </a:p>
      </dsp:txBody>
      <dsp:txXfrm>
        <a:off x="0" y="2651872"/>
        <a:ext cx="6290226" cy="2782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960E2-5C15-417E-8B22-6B4F04860F63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8FBEB-5B77-4E8F-A247-5A69C585E5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70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rstinspires.org/sites/default/files/uploads/resource_library/frc/game-and-season-info/awards/first-impact-award-definitions.pdf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firstinspires.org/sites/default/files/uploads/resource_library/frc/game-and-season-info/awards/first-impact-award-documentation-form%20(word).docx" TargetMode="External"/><Relationship Id="rId4" Type="http://schemas.openxmlformats.org/officeDocument/2006/relationships/hyperlink" Target="https://www.firstinspires.org/sites/default/files/uploads/resource_library/frc/game-and-season-info/awards/first-impact-award-documentation-form.pdf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08FBEB-5B77-4E8F-A247-5A69C585E5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15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08FBEB-5B77-4E8F-A247-5A69C585E56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2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08FBEB-5B77-4E8F-A247-5A69C585E56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180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08FBEB-5B77-4E8F-A247-5A69C585E56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776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Review: </a:t>
            </a: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Submission Format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Each executive summary is limited to 500 characters, including spaces and punctuation (with an exception of the last question).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The Essay is limited to 10,000 characters, including spaces and punctuation.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To help standardize </a:t>
            </a:r>
            <a:r>
              <a:rPr lang="en-US" b="0" i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FIRST 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Impact Award judging, </a:t>
            </a:r>
            <a:r>
              <a:rPr lang="en-US" b="0" i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FIRST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has developed a definition list for terms commonly used by teams. Teams are responsible for policing their own choice of words. Click here to see the </a:t>
            </a:r>
            <a:r>
              <a:rPr lang="en-US" b="0" i="1" u="none" strike="noStrike" dirty="0">
                <a:solidFill>
                  <a:srgbClr val="428BCA"/>
                </a:solidFill>
                <a:effectLst/>
                <a:latin typeface="Roboto" panose="02000000000000000000" pitchFamily="2" charset="0"/>
                <a:hlinkClick r:id="rId3"/>
              </a:rPr>
              <a:t>FIRST </a:t>
            </a:r>
            <a:r>
              <a:rPr lang="en-US" b="0" i="0" u="none" strike="noStrike" dirty="0">
                <a:solidFill>
                  <a:srgbClr val="428BCA"/>
                </a:solidFill>
                <a:effectLst/>
                <a:latin typeface="Roboto" panose="02000000000000000000" pitchFamily="2" charset="0"/>
                <a:hlinkClick r:id="rId3"/>
              </a:rPr>
              <a:t>Impact Award Definitions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 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Please note that teams are encouraged to show their </a:t>
            </a:r>
            <a:r>
              <a:rPr lang="en-US" b="0" i="1" u="none" strike="noStrike" dirty="0">
                <a:solidFill>
                  <a:srgbClr val="428BCA"/>
                </a:solidFill>
                <a:effectLst/>
                <a:latin typeface="Roboto" panose="02000000000000000000" pitchFamily="2" charset="0"/>
                <a:hlinkClick r:id="rId4"/>
              </a:rPr>
              <a:t>FIRST </a:t>
            </a:r>
            <a:r>
              <a:rPr lang="en-US" b="0" i="0" u="none" strike="noStrike" dirty="0">
                <a:solidFill>
                  <a:srgbClr val="428BCA"/>
                </a:solidFill>
                <a:effectLst/>
                <a:latin typeface="Roboto" panose="02000000000000000000" pitchFamily="2" charset="0"/>
                <a:hlinkClick r:id="rId4"/>
              </a:rPr>
              <a:t>Impact Award Documentation Form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(editable word doc </a:t>
            </a:r>
            <a:r>
              <a:rPr lang="en-US" b="0" i="0" u="none" strike="noStrike" dirty="0">
                <a:solidFill>
                  <a:srgbClr val="428BCA"/>
                </a:solidFill>
                <a:effectLst/>
                <a:latin typeface="Roboto" panose="02000000000000000000" pitchFamily="2" charset="0"/>
                <a:hlinkClick r:id="rId5"/>
              </a:rPr>
              <a:t>here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) to the judges during the interview. Note that this is not a required form (i.e. you can still be eligible without this form) but providing it shows the Judges that your activities are well planned and documented.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457200" lvl="1" indent="0" algn="l" rtl="0">
              <a:buFont typeface="Arial" panose="020B0604020202020204" pitchFamily="34" charset="0"/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Describe your team’s initiatives to Assist, Mentor, and/or Start other </a:t>
            </a:r>
            <a:r>
              <a:rPr lang="en-US" b="0" i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FIRST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teams with emphasis on activities within the past 3 years.</a:t>
            </a:r>
          </a:p>
          <a:p>
            <a:pPr marL="457200" lvl="1" indent="0" algn="l" rtl="0">
              <a:buFont typeface="Arial" panose="020B0604020202020204" pitchFamily="34" charset="0"/>
              <a:buNone/>
            </a:pPr>
            <a:endParaRPr lang="en-US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457200" lvl="1" indent="0" algn="l" rtl="0">
              <a:buFont typeface="Arial" panose="020B0604020202020204" pitchFamily="34" charset="0"/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https://www.firstinspires.org/resource-library/frc/submitted-awards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08FBEB-5B77-4E8F-A247-5A69C585E56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128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algn="l" rtl="0">
              <a:buFont typeface="Arial" panose="020B0604020202020204" pitchFamily="34" charset="0"/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Encourage all teams to submit two  per team nominees </a:t>
            </a:r>
          </a:p>
          <a:p>
            <a:pPr marL="457200" lvl="1" indent="0" algn="l" rtl="0">
              <a:buFont typeface="Arial" panose="020B0604020202020204" pitchFamily="34" charset="0"/>
              <a:buNone/>
            </a:pPr>
            <a:endParaRPr lang="en-US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457200" lvl="1" indent="0" algn="l" rtl="0">
              <a:buFont typeface="Arial" panose="020B0604020202020204" pitchFamily="34" charset="0"/>
              <a:buNone/>
            </a:pPr>
            <a:endParaRPr lang="en-US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Essay: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The essay has been broken down into five prompts with 800 characters each, below. Essays should be specific about the Semi-finalist’s contributions to </a:t>
            </a:r>
            <a:r>
              <a:rPr lang="en-US" b="0" i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FIRST 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generally, and to their team specifically as well as inform judges of specifics on the Semi-finalist’s entrepreneurial, technical, creativity, and innovation skills. Specific examples are helpful to the judges. Information about the Semi-finalist outside of </a:t>
            </a:r>
            <a:r>
              <a:rPr lang="en-US" b="0" i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FIRST 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may also be supportive of the nomination but is secondary to information about the student’s participation in </a:t>
            </a:r>
            <a:r>
              <a:rPr lang="en-US" b="0" i="1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FIRST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. Essays must be submitted in English between the dates noted above.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b="0" i="0" dirty="0" err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Interview:Each</a:t>
            </a: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Semi-finalist will be interviewed. The interview is a brief 6-10 minutes and will be conducted by a minimum of 2 Judges, who will have reviewed the submissions prior to the interview.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08FBEB-5B77-4E8F-A247-5A69C585E5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00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 algn="l" rtl="0">
              <a:buFont typeface="Arial" panose="020B0604020202020204" pitchFamily="34" charset="0"/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Encourage each team to submit a nominee </a:t>
            </a:r>
          </a:p>
          <a:p>
            <a:pPr marL="457200" lvl="1" indent="0" algn="l" rtl="0">
              <a:buFont typeface="Arial" panose="020B0604020202020204" pitchFamily="34" charset="0"/>
              <a:buNone/>
            </a:pPr>
            <a:endParaRPr lang="en-US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457200" lvl="1" indent="0" algn="l" rtl="0">
              <a:buFont typeface="Arial" panose="020B0604020202020204" pitchFamily="34" charset="0"/>
              <a:buNone/>
            </a:pP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It is suggested that students nominate YPP screened mentors that are on their own team. A mentor may only receive the WFFA one time regardless of the number of teams the mentor has served.</a:t>
            </a:r>
          </a:p>
          <a:p>
            <a:pPr marL="457200" lvl="1" indent="0" algn="l" rtl="0">
              <a:buFont typeface="Arial" panose="020B0604020202020204" pitchFamily="34" charset="0"/>
              <a:buNone/>
            </a:pPr>
            <a:endParaRPr lang="en-US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Two aspects of this award are important: (1) the accomplishments in communication by the mentor and (2) the student’s ability to communicate clearly and concisely through their nomination.</a:t>
            </a:r>
          </a:p>
          <a:p>
            <a:pPr algn="l"/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 specific judging criterion is based upon the team’s description of how the mentor inspired each member of the team in some or all the following ways: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Level of student participation;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Creativity of effort;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Clear explanation of mathematical, scientific, and engineering concepts;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Demonstration of enthusiasm for Science and Engineering;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Encouragement to work on projects as a team effort;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Inspiration to use problem-solving skills;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Inspiration to become an effective communicator; and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Motivation through communication.</a:t>
            </a:r>
          </a:p>
          <a:p>
            <a:pPr marL="457200" lvl="1" indent="0" algn="l" rtl="0">
              <a:buFont typeface="Arial" panose="020B0604020202020204" pitchFamily="34" charset="0"/>
              <a:buNone/>
            </a:pPr>
            <a:endParaRPr lang="en-US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08FBEB-5B77-4E8F-A247-5A69C585E56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42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408FBEB-5B77-4E8F-A247-5A69C585E56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090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7DB1784F-D42F-4069-ACDE-E88DC5AE546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95BCE582-C45B-4741-91C7-2E9871F2E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12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784F-D42F-4069-ACDE-E88DC5AE546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E582-C45B-4741-91C7-2E9871F2E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53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DB1784F-D42F-4069-ACDE-E88DC5AE546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5BCE582-C45B-4741-91C7-2E9871F2E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DB1784F-D42F-4069-ACDE-E88DC5AE546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5BCE582-C45B-4741-91C7-2E9871F2E8F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144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DB1784F-D42F-4069-ACDE-E88DC5AE546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5BCE582-C45B-4741-91C7-2E9871F2E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986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784F-D42F-4069-ACDE-E88DC5AE546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E582-C45B-4741-91C7-2E9871F2E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75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784F-D42F-4069-ACDE-E88DC5AE546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E582-C45B-4741-91C7-2E9871F2E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3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784F-D42F-4069-ACDE-E88DC5AE546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E582-C45B-4741-91C7-2E9871F2E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48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DB1784F-D42F-4069-ACDE-E88DC5AE546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5BCE582-C45B-4741-91C7-2E9871F2E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18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784F-D42F-4069-ACDE-E88DC5AE546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E582-C45B-4741-91C7-2E9871F2E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53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7DB1784F-D42F-4069-ACDE-E88DC5AE546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95BCE582-C45B-4741-91C7-2E9871F2E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56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784F-D42F-4069-ACDE-E88DC5AE546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E582-C45B-4741-91C7-2E9871F2E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18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784F-D42F-4069-ACDE-E88DC5AE546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E582-C45B-4741-91C7-2E9871F2E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04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784F-D42F-4069-ACDE-E88DC5AE546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E582-C45B-4741-91C7-2E9871F2E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304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784F-D42F-4069-ACDE-E88DC5AE546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E582-C45B-4741-91C7-2E9871F2E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9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784F-D42F-4069-ACDE-E88DC5AE546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E582-C45B-4741-91C7-2E9871F2E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78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1784F-D42F-4069-ACDE-E88DC5AE546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BCE582-C45B-4741-91C7-2E9871F2E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86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1784F-D42F-4069-ACDE-E88DC5AE546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CE582-C45B-4741-91C7-2E9871F2E8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4190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brittany.shank@firstsouthcarolina.org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BD7C2DEF-63C5-495B-BBE5-720E5D12B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FE21E403-0B61-4473-BE57-AB0F16379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550DF0-750C-4C1A-8722-B0C65FB985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55787" y="1441450"/>
            <a:ext cx="5175361" cy="1801858"/>
          </a:xfrm>
          <a:noFill/>
          <a:ln w="19050">
            <a:noFill/>
            <a:prstDash val="dash"/>
          </a:ln>
        </p:spPr>
        <p:txBody>
          <a:bodyPr>
            <a:normAutofit/>
          </a:bodyPr>
          <a:lstStyle/>
          <a:p>
            <a:pPr algn="ctr"/>
            <a:r>
              <a:rPr lang="en-US" sz="4400" b="1" dirty="0"/>
              <a:t>Mastering frc judging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9E4D21-4875-D450-1860-077CEAF92E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69" r="50000"/>
          <a:stretch/>
        </p:blipFill>
        <p:spPr>
          <a:xfrm>
            <a:off x="316998" y="1731452"/>
            <a:ext cx="6177937" cy="36234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FCCDFE-AE93-8FD5-1BC4-EA61CBE8B4DB}"/>
              </a:ext>
            </a:extLst>
          </p:cNvPr>
          <p:cNvSpPr txBox="1"/>
          <p:nvPr/>
        </p:nvSpPr>
        <p:spPr>
          <a:xfrm>
            <a:off x="7542934" y="4477407"/>
            <a:ext cx="43882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Brittany Shank</a:t>
            </a:r>
          </a:p>
          <a:p>
            <a:endParaRPr lang="en-US" dirty="0"/>
          </a:p>
          <a:p>
            <a:r>
              <a:rPr lang="en-US" dirty="0"/>
              <a:t>FIRST South Carolina, </a:t>
            </a:r>
          </a:p>
          <a:p>
            <a:r>
              <a:rPr lang="en-US" dirty="0"/>
              <a:t>State Senior Judge Advisor</a:t>
            </a:r>
          </a:p>
          <a:p>
            <a:endParaRPr lang="en-US" dirty="0"/>
          </a:p>
          <a:p>
            <a:r>
              <a:rPr lang="en-US" dirty="0">
                <a:hlinkClick r:id="rId5"/>
              </a:rPr>
              <a:t>brittany.shank@firstsouthcarolina</a:t>
            </a:r>
            <a:r>
              <a:rPr lang="en-US">
                <a:hlinkClick r:id="rId5"/>
              </a:rPr>
              <a:t>.org</a:t>
            </a:r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55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E72A5298-FE4D-47FE-9489-D784DC31BC3E}"/>
              </a:ext>
            </a:extLst>
          </p:cNvPr>
          <p:cNvSpPr/>
          <p:nvPr/>
        </p:nvSpPr>
        <p:spPr>
          <a:xfrm>
            <a:off x="1589" y="4262610"/>
            <a:ext cx="12188825" cy="2595390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69" y="254414"/>
            <a:ext cx="11950262" cy="1293028"/>
          </a:xfrm>
        </p:spPr>
        <p:txBody>
          <a:bodyPr/>
          <a:lstStyle/>
          <a:p>
            <a:r>
              <a:rPr lang="en-IN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FIRST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Robotics Competition Process Flow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0899E85-0633-460A-B4D0-1881C39CB5EE}"/>
              </a:ext>
            </a:extLst>
          </p:cNvPr>
          <p:cNvSpPr txBox="1"/>
          <p:nvPr/>
        </p:nvSpPr>
        <p:spPr>
          <a:xfrm>
            <a:off x="1296130" y="5354481"/>
            <a:ext cx="24177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Judges not JA will decide the awards, and make final decision based on observations, interviews, and team materials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A7FD8E-4C6C-4381-89A4-803D57FF66F0}"/>
              </a:ext>
            </a:extLst>
          </p:cNvPr>
          <p:cNvSpPr txBox="1"/>
          <p:nvPr/>
        </p:nvSpPr>
        <p:spPr>
          <a:xfrm>
            <a:off x="8478165" y="5661248"/>
            <a:ext cx="24177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Judges will craft the description as to why the team earned the award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9CCE31C-D311-4AFE-A781-28AD439F1B5D}"/>
              </a:ext>
            </a:extLst>
          </p:cNvPr>
          <p:cNvSpPr/>
          <p:nvPr/>
        </p:nvSpPr>
        <p:spPr>
          <a:xfrm>
            <a:off x="2132012" y="1772816"/>
            <a:ext cx="7927976" cy="324769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7730320-C975-4616-93F7-291579E3EFA3}"/>
              </a:ext>
            </a:extLst>
          </p:cNvPr>
          <p:cNvSpPr>
            <a:spLocks/>
          </p:cNvSpPr>
          <p:nvPr/>
        </p:nvSpPr>
        <p:spPr bwMode="auto">
          <a:xfrm>
            <a:off x="3996152" y="4340833"/>
            <a:ext cx="2101023" cy="508805"/>
          </a:xfrm>
          <a:custGeom>
            <a:avLst/>
            <a:gdLst>
              <a:gd name="T0" fmla="*/ 1788 w 1788"/>
              <a:gd name="T1" fmla="*/ 0 h 433"/>
              <a:gd name="T2" fmla="*/ 187 w 1788"/>
              <a:gd name="T3" fmla="*/ 0 h 433"/>
              <a:gd name="T4" fmla="*/ 0 w 1788"/>
              <a:gd name="T5" fmla="*/ 221 h 433"/>
              <a:gd name="T6" fmla="*/ 190 w 1788"/>
              <a:gd name="T7" fmla="*/ 433 h 433"/>
              <a:gd name="T8" fmla="*/ 1788 w 1788"/>
              <a:gd name="T9" fmla="*/ 433 h 433"/>
              <a:gd name="T10" fmla="*/ 1601 w 1788"/>
              <a:gd name="T11" fmla="*/ 224 h 433"/>
              <a:gd name="T12" fmla="*/ 1788 w 1788"/>
              <a:gd name="T13" fmla="*/ 0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8" h="433">
                <a:moveTo>
                  <a:pt x="1788" y="0"/>
                </a:moveTo>
                <a:lnTo>
                  <a:pt x="187" y="0"/>
                </a:lnTo>
                <a:lnTo>
                  <a:pt x="0" y="221"/>
                </a:lnTo>
                <a:lnTo>
                  <a:pt x="190" y="433"/>
                </a:lnTo>
                <a:lnTo>
                  <a:pt x="1788" y="433"/>
                </a:lnTo>
                <a:lnTo>
                  <a:pt x="1601" y="224"/>
                </a:lnTo>
                <a:lnTo>
                  <a:pt x="17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 decisions</a:t>
            </a:r>
            <a:endParaRPr lang="en-I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D6DBA59-9C65-41F2-B788-62AA60A271FC}"/>
              </a:ext>
            </a:extLst>
          </p:cNvPr>
          <p:cNvSpPr>
            <a:spLocks/>
          </p:cNvSpPr>
          <p:nvPr/>
        </p:nvSpPr>
        <p:spPr bwMode="auto">
          <a:xfrm>
            <a:off x="2331081" y="1943693"/>
            <a:ext cx="1767303" cy="2905944"/>
          </a:xfrm>
          <a:custGeom>
            <a:avLst/>
            <a:gdLst>
              <a:gd name="T0" fmla="*/ 1079 w 1110"/>
              <a:gd name="T1" fmla="*/ 1508 h 1828"/>
              <a:gd name="T2" fmla="*/ 914 w 1110"/>
              <a:gd name="T3" fmla="*/ 1508 h 1828"/>
              <a:gd name="T4" fmla="*/ 320 w 1110"/>
              <a:gd name="T5" fmla="*/ 914 h 1828"/>
              <a:gd name="T6" fmla="*/ 914 w 1110"/>
              <a:gd name="T7" fmla="*/ 320 h 1828"/>
              <a:gd name="T8" fmla="*/ 975 w 1110"/>
              <a:gd name="T9" fmla="*/ 320 h 1828"/>
              <a:gd name="T10" fmla="*/ 1110 w 1110"/>
              <a:gd name="T11" fmla="*/ 167 h 1828"/>
              <a:gd name="T12" fmla="*/ 970 w 1110"/>
              <a:gd name="T13" fmla="*/ 0 h 1828"/>
              <a:gd name="T14" fmla="*/ 914 w 1110"/>
              <a:gd name="T15" fmla="*/ 0 h 1828"/>
              <a:gd name="T16" fmla="*/ 268 w 1110"/>
              <a:gd name="T17" fmla="*/ 268 h 1828"/>
              <a:gd name="T18" fmla="*/ 0 w 1110"/>
              <a:gd name="T19" fmla="*/ 914 h 1828"/>
              <a:gd name="T20" fmla="*/ 268 w 1110"/>
              <a:gd name="T21" fmla="*/ 1560 h 1828"/>
              <a:gd name="T22" fmla="*/ 914 w 1110"/>
              <a:gd name="T23" fmla="*/ 1828 h 1828"/>
              <a:gd name="T24" fmla="*/ 1079 w 1110"/>
              <a:gd name="T25" fmla="*/ 1828 h 1828"/>
              <a:gd name="T26" fmla="*/ 941 w 1110"/>
              <a:gd name="T27" fmla="*/ 1673 h 1828"/>
              <a:gd name="T28" fmla="*/ 1079 w 1110"/>
              <a:gd name="T29" fmla="*/ 1508 h 1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10" h="1828">
                <a:moveTo>
                  <a:pt x="1079" y="1508"/>
                </a:moveTo>
                <a:cubicBezTo>
                  <a:pt x="914" y="1508"/>
                  <a:pt x="914" y="1508"/>
                  <a:pt x="914" y="1508"/>
                </a:cubicBezTo>
                <a:cubicBezTo>
                  <a:pt x="587" y="1508"/>
                  <a:pt x="320" y="1242"/>
                  <a:pt x="320" y="914"/>
                </a:cubicBezTo>
                <a:cubicBezTo>
                  <a:pt x="320" y="586"/>
                  <a:pt x="587" y="320"/>
                  <a:pt x="914" y="320"/>
                </a:cubicBezTo>
                <a:cubicBezTo>
                  <a:pt x="975" y="320"/>
                  <a:pt x="975" y="320"/>
                  <a:pt x="975" y="320"/>
                </a:cubicBezTo>
                <a:cubicBezTo>
                  <a:pt x="1110" y="167"/>
                  <a:pt x="1110" y="167"/>
                  <a:pt x="1110" y="167"/>
                </a:cubicBezTo>
                <a:cubicBezTo>
                  <a:pt x="970" y="0"/>
                  <a:pt x="970" y="0"/>
                  <a:pt x="970" y="0"/>
                </a:cubicBezTo>
                <a:cubicBezTo>
                  <a:pt x="914" y="0"/>
                  <a:pt x="914" y="0"/>
                  <a:pt x="914" y="0"/>
                </a:cubicBezTo>
                <a:cubicBezTo>
                  <a:pt x="670" y="0"/>
                  <a:pt x="441" y="95"/>
                  <a:pt x="268" y="268"/>
                </a:cubicBezTo>
                <a:cubicBezTo>
                  <a:pt x="96" y="440"/>
                  <a:pt x="0" y="670"/>
                  <a:pt x="0" y="914"/>
                </a:cubicBezTo>
                <a:cubicBezTo>
                  <a:pt x="0" y="1158"/>
                  <a:pt x="96" y="1388"/>
                  <a:pt x="268" y="1560"/>
                </a:cubicBezTo>
                <a:cubicBezTo>
                  <a:pt x="441" y="1733"/>
                  <a:pt x="670" y="1828"/>
                  <a:pt x="914" y="1828"/>
                </a:cubicBezTo>
                <a:cubicBezTo>
                  <a:pt x="1079" y="1828"/>
                  <a:pt x="1079" y="1828"/>
                  <a:pt x="1079" y="1828"/>
                </a:cubicBezTo>
                <a:cubicBezTo>
                  <a:pt x="941" y="1673"/>
                  <a:pt x="941" y="1673"/>
                  <a:pt x="941" y="1673"/>
                </a:cubicBezTo>
                <a:lnTo>
                  <a:pt x="1079" y="15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C25C09E-2C86-44B2-B6AB-804B1CF0D072}"/>
              </a:ext>
            </a:extLst>
          </p:cNvPr>
          <p:cNvSpPr>
            <a:spLocks/>
          </p:cNvSpPr>
          <p:nvPr/>
        </p:nvSpPr>
        <p:spPr bwMode="auto">
          <a:xfrm>
            <a:off x="6088949" y="1943694"/>
            <a:ext cx="2105722" cy="508805"/>
          </a:xfrm>
          <a:custGeom>
            <a:avLst/>
            <a:gdLst>
              <a:gd name="T0" fmla="*/ 11 w 1792"/>
              <a:gd name="T1" fmla="*/ 433 h 433"/>
              <a:gd name="T2" fmla="*/ 1609 w 1792"/>
              <a:gd name="T3" fmla="*/ 433 h 433"/>
              <a:gd name="T4" fmla="*/ 1792 w 1792"/>
              <a:gd name="T5" fmla="*/ 226 h 433"/>
              <a:gd name="T6" fmla="*/ 1602 w 1792"/>
              <a:gd name="T7" fmla="*/ 0 h 433"/>
              <a:gd name="T8" fmla="*/ 0 w 1792"/>
              <a:gd name="T9" fmla="*/ 0 h 433"/>
              <a:gd name="T10" fmla="*/ 193 w 1792"/>
              <a:gd name="T11" fmla="*/ 229 h 433"/>
              <a:gd name="T12" fmla="*/ 11 w 1792"/>
              <a:gd name="T13" fmla="*/ 433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92" h="433">
                <a:moveTo>
                  <a:pt x="11" y="433"/>
                </a:moveTo>
                <a:lnTo>
                  <a:pt x="1609" y="433"/>
                </a:lnTo>
                <a:lnTo>
                  <a:pt x="1792" y="226"/>
                </a:lnTo>
                <a:lnTo>
                  <a:pt x="1602" y="0"/>
                </a:lnTo>
                <a:lnTo>
                  <a:pt x="0" y="0"/>
                </a:lnTo>
                <a:lnTo>
                  <a:pt x="193" y="229"/>
                </a:lnTo>
                <a:lnTo>
                  <a:pt x="11" y="4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1311ADD-D0E6-4AF5-94EF-99D286F77620}"/>
              </a:ext>
            </a:extLst>
          </p:cNvPr>
          <p:cNvSpPr>
            <a:spLocks/>
          </p:cNvSpPr>
          <p:nvPr/>
        </p:nvSpPr>
        <p:spPr bwMode="auto">
          <a:xfrm>
            <a:off x="6044297" y="4340833"/>
            <a:ext cx="2101023" cy="508805"/>
          </a:xfrm>
          <a:custGeom>
            <a:avLst/>
            <a:gdLst>
              <a:gd name="T0" fmla="*/ 1788 w 1788"/>
              <a:gd name="T1" fmla="*/ 0 h 433"/>
              <a:gd name="T2" fmla="*/ 187 w 1788"/>
              <a:gd name="T3" fmla="*/ 0 h 433"/>
              <a:gd name="T4" fmla="*/ 0 w 1788"/>
              <a:gd name="T5" fmla="*/ 221 h 433"/>
              <a:gd name="T6" fmla="*/ 190 w 1788"/>
              <a:gd name="T7" fmla="*/ 433 h 433"/>
              <a:gd name="T8" fmla="*/ 1788 w 1788"/>
              <a:gd name="T9" fmla="*/ 433 h 433"/>
              <a:gd name="T10" fmla="*/ 1601 w 1788"/>
              <a:gd name="T11" fmla="*/ 224 h 433"/>
              <a:gd name="T12" fmla="*/ 1788 w 1788"/>
              <a:gd name="T13" fmla="*/ 0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8" h="433">
                <a:moveTo>
                  <a:pt x="1788" y="0"/>
                </a:moveTo>
                <a:lnTo>
                  <a:pt x="187" y="0"/>
                </a:lnTo>
                <a:lnTo>
                  <a:pt x="0" y="221"/>
                </a:lnTo>
                <a:lnTo>
                  <a:pt x="190" y="433"/>
                </a:lnTo>
                <a:lnTo>
                  <a:pt x="1788" y="433"/>
                </a:lnTo>
                <a:lnTo>
                  <a:pt x="1601" y="224"/>
                </a:lnTo>
                <a:lnTo>
                  <a:pt x="178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Judge Advisor facilitates discussions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D2A2336-F8C0-4FAE-8651-0732C87B15E5}"/>
              </a:ext>
            </a:extLst>
          </p:cNvPr>
          <p:cNvSpPr>
            <a:spLocks/>
          </p:cNvSpPr>
          <p:nvPr/>
        </p:nvSpPr>
        <p:spPr bwMode="auto">
          <a:xfrm>
            <a:off x="8092440" y="1943693"/>
            <a:ext cx="1768478" cy="2905944"/>
          </a:xfrm>
          <a:custGeom>
            <a:avLst/>
            <a:gdLst>
              <a:gd name="T0" fmla="*/ 843 w 1110"/>
              <a:gd name="T1" fmla="*/ 268 h 1828"/>
              <a:gd name="T2" fmla="*/ 196 w 1110"/>
              <a:gd name="T3" fmla="*/ 0 h 1828"/>
              <a:gd name="T4" fmla="*/ 28 w 1110"/>
              <a:gd name="T5" fmla="*/ 0 h 1828"/>
              <a:gd name="T6" fmla="*/ 170 w 1110"/>
              <a:gd name="T7" fmla="*/ 169 h 1828"/>
              <a:gd name="T8" fmla="*/ 36 w 1110"/>
              <a:gd name="T9" fmla="*/ 320 h 1828"/>
              <a:gd name="T10" fmla="*/ 196 w 1110"/>
              <a:gd name="T11" fmla="*/ 320 h 1828"/>
              <a:gd name="T12" fmla="*/ 790 w 1110"/>
              <a:gd name="T13" fmla="*/ 914 h 1828"/>
              <a:gd name="T14" fmla="*/ 196 w 1110"/>
              <a:gd name="T15" fmla="*/ 1508 h 1828"/>
              <a:gd name="T16" fmla="*/ 138 w 1110"/>
              <a:gd name="T17" fmla="*/ 1508 h 1828"/>
              <a:gd name="T18" fmla="*/ 0 w 1110"/>
              <a:gd name="T19" fmla="*/ 1671 h 1828"/>
              <a:gd name="T20" fmla="*/ 140 w 1110"/>
              <a:gd name="T21" fmla="*/ 1828 h 1828"/>
              <a:gd name="T22" fmla="*/ 196 w 1110"/>
              <a:gd name="T23" fmla="*/ 1828 h 1828"/>
              <a:gd name="T24" fmla="*/ 843 w 1110"/>
              <a:gd name="T25" fmla="*/ 1560 h 1828"/>
              <a:gd name="T26" fmla="*/ 1110 w 1110"/>
              <a:gd name="T27" fmla="*/ 914 h 1828"/>
              <a:gd name="T28" fmla="*/ 843 w 1110"/>
              <a:gd name="T29" fmla="*/ 268 h 1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10" h="1828">
                <a:moveTo>
                  <a:pt x="843" y="268"/>
                </a:moveTo>
                <a:cubicBezTo>
                  <a:pt x="670" y="95"/>
                  <a:pt x="441" y="0"/>
                  <a:pt x="196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70" y="169"/>
                  <a:pt x="170" y="169"/>
                  <a:pt x="170" y="169"/>
                </a:cubicBezTo>
                <a:cubicBezTo>
                  <a:pt x="36" y="320"/>
                  <a:pt x="36" y="320"/>
                  <a:pt x="36" y="320"/>
                </a:cubicBezTo>
                <a:cubicBezTo>
                  <a:pt x="196" y="320"/>
                  <a:pt x="196" y="320"/>
                  <a:pt x="196" y="320"/>
                </a:cubicBezTo>
                <a:cubicBezTo>
                  <a:pt x="524" y="320"/>
                  <a:pt x="790" y="586"/>
                  <a:pt x="790" y="914"/>
                </a:cubicBezTo>
                <a:cubicBezTo>
                  <a:pt x="790" y="1242"/>
                  <a:pt x="524" y="1508"/>
                  <a:pt x="196" y="1508"/>
                </a:cubicBezTo>
                <a:cubicBezTo>
                  <a:pt x="138" y="1508"/>
                  <a:pt x="138" y="1508"/>
                  <a:pt x="138" y="1508"/>
                </a:cubicBezTo>
                <a:cubicBezTo>
                  <a:pt x="0" y="1671"/>
                  <a:pt x="0" y="1671"/>
                  <a:pt x="0" y="1671"/>
                </a:cubicBezTo>
                <a:cubicBezTo>
                  <a:pt x="140" y="1828"/>
                  <a:pt x="140" y="1828"/>
                  <a:pt x="140" y="1828"/>
                </a:cubicBezTo>
                <a:cubicBezTo>
                  <a:pt x="196" y="1828"/>
                  <a:pt x="196" y="1828"/>
                  <a:pt x="196" y="1828"/>
                </a:cubicBezTo>
                <a:cubicBezTo>
                  <a:pt x="441" y="1828"/>
                  <a:pt x="670" y="1733"/>
                  <a:pt x="843" y="1560"/>
                </a:cubicBezTo>
                <a:cubicBezTo>
                  <a:pt x="1015" y="1388"/>
                  <a:pt x="1110" y="1158"/>
                  <a:pt x="1110" y="914"/>
                </a:cubicBezTo>
                <a:cubicBezTo>
                  <a:pt x="1110" y="670"/>
                  <a:pt x="1015" y="440"/>
                  <a:pt x="843" y="2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6B38E48-B667-4194-8AF1-DFF9CEDCC0FD}"/>
              </a:ext>
            </a:extLst>
          </p:cNvPr>
          <p:cNvSpPr>
            <a:spLocks/>
          </p:cNvSpPr>
          <p:nvPr/>
        </p:nvSpPr>
        <p:spPr bwMode="auto">
          <a:xfrm>
            <a:off x="4040804" y="1943694"/>
            <a:ext cx="2105722" cy="508805"/>
          </a:xfrm>
          <a:custGeom>
            <a:avLst/>
            <a:gdLst>
              <a:gd name="T0" fmla="*/ 11 w 1792"/>
              <a:gd name="T1" fmla="*/ 433 h 433"/>
              <a:gd name="T2" fmla="*/ 1609 w 1792"/>
              <a:gd name="T3" fmla="*/ 433 h 433"/>
              <a:gd name="T4" fmla="*/ 1792 w 1792"/>
              <a:gd name="T5" fmla="*/ 226 h 433"/>
              <a:gd name="T6" fmla="*/ 1602 w 1792"/>
              <a:gd name="T7" fmla="*/ 0 h 433"/>
              <a:gd name="T8" fmla="*/ 0 w 1792"/>
              <a:gd name="T9" fmla="*/ 0 h 433"/>
              <a:gd name="T10" fmla="*/ 193 w 1792"/>
              <a:gd name="T11" fmla="*/ 229 h 433"/>
              <a:gd name="T12" fmla="*/ 11 w 1792"/>
              <a:gd name="T13" fmla="*/ 433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92" h="433">
                <a:moveTo>
                  <a:pt x="11" y="433"/>
                </a:moveTo>
                <a:lnTo>
                  <a:pt x="1609" y="433"/>
                </a:lnTo>
                <a:lnTo>
                  <a:pt x="1792" y="226"/>
                </a:lnTo>
                <a:lnTo>
                  <a:pt x="1602" y="0"/>
                </a:lnTo>
                <a:lnTo>
                  <a:pt x="0" y="0"/>
                </a:lnTo>
                <a:lnTo>
                  <a:pt x="193" y="229"/>
                </a:lnTo>
                <a:lnTo>
                  <a:pt x="11" y="4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award areas: </a:t>
            </a:r>
            <a:r>
              <a:rPr lang="en-US" sz="12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or Team Attribute </a:t>
            </a:r>
            <a:endParaRPr lang="en-IN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F051B2D-6466-416F-9A5A-FB7A5252B7A9}"/>
              </a:ext>
            </a:extLst>
          </p:cNvPr>
          <p:cNvCxnSpPr>
            <a:cxnSpLocks/>
          </p:cNvCxnSpPr>
          <p:nvPr/>
        </p:nvCxnSpPr>
        <p:spPr>
          <a:xfrm>
            <a:off x="3875928" y="2714481"/>
            <a:ext cx="3810249" cy="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67CEA28-B5EA-4663-8298-80F0FB57A300}"/>
              </a:ext>
            </a:extLst>
          </p:cNvPr>
          <p:cNvCxnSpPr>
            <a:cxnSpLocks/>
          </p:cNvCxnSpPr>
          <p:nvPr/>
        </p:nvCxnSpPr>
        <p:spPr>
          <a:xfrm>
            <a:off x="4539788" y="4087148"/>
            <a:ext cx="3810249" cy="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F504659-972B-4299-AE59-04D1C6AAFDD8}"/>
              </a:ext>
            </a:extLst>
          </p:cNvPr>
          <p:cNvSpPr txBox="1"/>
          <p:nvPr/>
        </p:nvSpPr>
        <p:spPr>
          <a:xfrm rot="5400000">
            <a:off x="8066816" y="2748436"/>
            <a:ext cx="1810111" cy="121823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Team Materials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84F4519-C6C3-47EC-97D8-99F66C987EC7}"/>
              </a:ext>
            </a:extLst>
          </p:cNvPr>
          <p:cNvSpPr txBox="1"/>
          <p:nvPr/>
        </p:nvSpPr>
        <p:spPr>
          <a:xfrm rot="16200000">
            <a:off x="2315488" y="2748438"/>
            <a:ext cx="1810111" cy="121823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4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Judges are divided into pairs</a:t>
            </a:r>
            <a:endParaRPr lang="en-IN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F38565-16F3-454F-9D39-FF80A637EA07}"/>
              </a:ext>
            </a:extLst>
          </p:cNvPr>
          <p:cNvSpPr/>
          <p:nvPr/>
        </p:nvSpPr>
        <p:spPr>
          <a:xfrm>
            <a:off x="3115754" y="2709030"/>
            <a:ext cx="1378787" cy="1378788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63500" dist="381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Teams of Judges</a:t>
            </a:r>
            <a:endParaRPr lang="en-IN" sz="1400" dirty="0">
              <a:solidFill>
                <a:schemeClr val="bg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89D8F7C-3AA4-4F15-AAA0-AD3DF83DB3E5}"/>
              </a:ext>
            </a:extLst>
          </p:cNvPr>
          <p:cNvSpPr/>
          <p:nvPr/>
        </p:nvSpPr>
        <p:spPr>
          <a:xfrm>
            <a:off x="7686177" y="2709030"/>
            <a:ext cx="1378787" cy="1378788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63500" dist="381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FRC Teams</a:t>
            </a:r>
            <a:endParaRPr lang="en-IN" sz="1400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7816E1-03AF-4F09-9A02-63C5C23953B7}"/>
              </a:ext>
            </a:extLst>
          </p:cNvPr>
          <p:cNvSpPr txBox="1"/>
          <p:nvPr/>
        </p:nvSpPr>
        <p:spPr>
          <a:xfrm>
            <a:off x="4999997" y="2938583"/>
            <a:ext cx="2417706" cy="101566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defRPr/>
            </a:pPr>
            <a:r>
              <a:rPr lang="en-US" sz="2000" b="1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Robotics Judging </a:t>
            </a:r>
          </a:p>
          <a:p>
            <a:pPr algn="ctr">
              <a:defRPr/>
            </a:pPr>
            <a:endParaRPr lang="en-US" sz="2000" b="1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696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0A737-010A-40DA-B9FA-63BED4DE4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26" y="249007"/>
            <a:ext cx="10454149" cy="1292199"/>
          </a:xfrm>
        </p:spPr>
        <p:txBody>
          <a:bodyPr/>
          <a:lstStyle/>
          <a:p>
            <a:pPr algn="ctr"/>
            <a:r>
              <a:rPr lang="en-US" dirty="0"/>
              <a:t>Awards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674FD-2E46-478A-ABD8-DA2B020F9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523" y="1583285"/>
            <a:ext cx="3691790" cy="5011968"/>
          </a:xfrm>
        </p:spPr>
        <p:txBody>
          <a:bodyPr>
            <a:normAutofit fontScale="85000" lnSpcReduction="20000"/>
          </a:bodyPr>
          <a:lstStyle/>
          <a:p>
            <a:r>
              <a:rPr lang="en-US" sz="3000" b="1" dirty="0"/>
              <a:t>Submitted awards</a:t>
            </a:r>
          </a:p>
          <a:p>
            <a:pPr lvl="1"/>
            <a:r>
              <a:rPr lang="en-US" sz="2600" dirty="0"/>
              <a:t>Impact </a:t>
            </a:r>
            <a:r>
              <a:rPr lang="en-US" sz="2600" i="1" dirty="0"/>
              <a:t>(formerly Chairman’s)</a:t>
            </a:r>
          </a:p>
          <a:p>
            <a:pPr lvl="1"/>
            <a:r>
              <a:rPr lang="en-US" sz="2600" dirty="0"/>
              <a:t>Woodie Flowers</a:t>
            </a:r>
          </a:p>
          <a:p>
            <a:pPr lvl="1"/>
            <a:r>
              <a:rPr lang="en-US" sz="2600" dirty="0"/>
              <a:t>Dean’s List</a:t>
            </a:r>
          </a:p>
          <a:p>
            <a:pPr lvl="1"/>
            <a:endParaRPr lang="en-US" sz="2600" dirty="0"/>
          </a:p>
          <a:p>
            <a:r>
              <a:rPr lang="en-US" sz="3000" b="1" dirty="0"/>
              <a:t>Submitted Awards (chosen by </a:t>
            </a:r>
            <a:r>
              <a:rPr lang="en-US" sz="3000" b="1" i="1" dirty="0"/>
              <a:t>FIRST</a:t>
            </a:r>
            <a:r>
              <a:rPr lang="en-US" sz="3000" b="1" dirty="0"/>
              <a:t> HQ)</a:t>
            </a:r>
          </a:p>
          <a:p>
            <a:pPr lvl="1"/>
            <a:r>
              <a:rPr lang="en-US" sz="2600" dirty="0"/>
              <a:t>Safety Animation</a:t>
            </a:r>
          </a:p>
          <a:p>
            <a:pPr lvl="1"/>
            <a:r>
              <a:rPr lang="en-US" sz="2600" dirty="0"/>
              <a:t>Digital Animation</a:t>
            </a:r>
          </a:p>
          <a:p>
            <a:pPr lvl="1"/>
            <a:endParaRPr lang="en-US" sz="2600" dirty="0"/>
          </a:p>
          <a:p>
            <a:r>
              <a:rPr lang="en-US" sz="3000" b="1" dirty="0"/>
              <a:t>Robot Performance Awards</a:t>
            </a:r>
          </a:p>
          <a:p>
            <a:pPr lvl="1"/>
            <a:r>
              <a:rPr lang="en-US" sz="2600" dirty="0"/>
              <a:t>Finalist</a:t>
            </a:r>
          </a:p>
          <a:p>
            <a:pPr lvl="1"/>
            <a:r>
              <a:rPr lang="en-US" sz="2600" dirty="0"/>
              <a:t>Winner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4A006B7-A75B-4D6A-AD8F-FA5B3936432A}"/>
              </a:ext>
            </a:extLst>
          </p:cNvPr>
          <p:cNvSpPr txBox="1">
            <a:spLocks/>
          </p:cNvSpPr>
          <p:nvPr/>
        </p:nvSpPr>
        <p:spPr>
          <a:xfrm>
            <a:off x="3781309" y="1541206"/>
            <a:ext cx="4023047" cy="4635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Machine, Creativity,  &amp; Innovation Awards</a:t>
            </a:r>
          </a:p>
          <a:p>
            <a:pPr lvl="1"/>
            <a:r>
              <a:rPr lang="en-US" b="0" i="0" u="none" strike="noStrike" dirty="0">
                <a:effectLst/>
                <a:latin typeface="Roboto" panose="02000000000000000000" pitchFamily="2" charset="0"/>
              </a:rPr>
              <a:t>Autonomous </a:t>
            </a:r>
          </a:p>
          <a:p>
            <a:pPr lvl="1"/>
            <a:r>
              <a:rPr lang="en-US" b="0" i="0" u="none" strike="noStrike" dirty="0">
                <a:effectLst/>
                <a:latin typeface="Roboto" panose="02000000000000000000" pitchFamily="2" charset="0"/>
              </a:rPr>
              <a:t>Creativity </a:t>
            </a:r>
          </a:p>
          <a:p>
            <a:pPr lvl="1"/>
            <a:r>
              <a:rPr lang="en-US" b="0" i="0" u="none" strike="noStrike" dirty="0">
                <a:effectLst/>
                <a:latin typeface="Roboto" panose="02000000000000000000" pitchFamily="2" charset="0"/>
              </a:rPr>
              <a:t>Excellence in Engineering</a:t>
            </a:r>
            <a:endParaRPr lang="en-US" b="0" i="0" dirty="0">
              <a:effectLst/>
              <a:latin typeface="Roboto" panose="02000000000000000000" pitchFamily="2" charset="0"/>
            </a:endParaRPr>
          </a:p>
          <a:p>
            <a:pPr lvl="1"/>
            <a:r>
              <a:rPr lang="en-US" b="0" i="0" u="none" strike="noStrike" dirty="0">
                <a:effectLst/>
                <a:latin typeface="Roboto" panose="02000000000000000000" pitchFamily="2" charset="0"/>
              </a:rPr>
              <a:t>Industrial Design</a:t>
            </a:r>
            <a:endParaRPr lang="en-US" b="0" i="0" dirty="0">
              <a:effectLst/>
              <a:latin typeface="Roboto" panose="02000000000000000000" pitchFamily="2" charset="0"/>
            </a:endParaRPr>
          </a:p>
          <a:p>
            <a:pPr lvl="1"/>
            <a:r>
              <a:rPr lang="en-US" b="0" i="0" u="none" strike="noStrike" dirty="0">
                <a:effectLst/>
                <a:latin typeface="Roboto" panose="02000000000000000000" pitchFamily="2" charset="0"/>
              </a:rPr>
              <a:t>Innovation in Control</a:t>
            </a:r>
            <a:endParaRPr lang="en-US" b="0" i="0" dirty="0">
              <a:effectLst/>
              <a:latin typeface="Roboto" panose="02000000000000000000" pitchFamily="2" charset="0"/>
            </a:endParaRPr>
          </a:p>
          <a:p>
            <a:pPr lvl="1"/>
            <a:r>
              <a:rPr lang="en-US" b="0" i="0" u="none" strike="noStrike" dirty="0">
                <a:effectLst/>
                <a:latin typeface="Roboto" panose="02000000000000000000" pitchFamily="2" charset="0"/>
              </a:rPr>
              <a:t>Quality</a:t>
            </a:r>
            <a:endParaRPr lang="en-US" b="0" i="0" dirty="0">
              <a:effectLst/>
              <a:latin typeface="Roboto" panose="02000000000000000000" pitchFamily="2" charset="0"/>
            </a:endParaRPr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FD57047-FF1D-49D9-9775-508DCDED9809}"/>
              </a:ext>
            </a:extLst>
          </p:cNvPr>
          <p:cNvSpPr txBox="1">
            <a:spLocks/>
          </p:cNvSpPr>
          <p:nvPr/>
        </p:nvSpPr>
        <p:spPr>
          <a:xfrm>
            <a:off x="7993626" y="1541206"/>
            <a:ext cx="4023047" cy="4617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Team Attribute Awards</a:t>
            </a:r>
          </a:p>
          <a:p>
            <a:pPr lvl="1"/>
            <a:r>
              <a:rPr lang="en-US" b="0" i="0" u="none" strike="noStrike" dirty="0">
                <a:effectLst/>
                <a:latin typeface="Roboto" panose="02000000000000000000" pitchFamily="2" charset="0"/>
              </a:rPr>
              <a:t>Engineering Inspiration</a:t>
            </a:r>
            <a:endParaRPr lang="en-US" b="0" i="0" dirty="0">
              <a:effectLst/>
              <a:latin typeface="Roboto" panose="02000000000000000000" pitchFamily="2" charset="0"/>
            </a:endParaRPr>
          </a:p>
          <a:p>
            <a:pPr lvl="1"/>
            <a:r>
              <a:rPr lang="en-US" b="0" i="0" u="none" strike="noStrike" dirty="0">
                <a:effectLst/>
                <a:latin typeface="Roboto" panose="02000000000000000000" pitchFamily="2" charset="0"/>
              </a:rPr>
              <a:t>Gracious Professionalism</a:t>
            </a:r>
            <a:r>
              <a:rPr lang="en-US" b="0" i="0" u="none" strike="noStrike" baseline="30000" dirty="0">
                <a:effectLst/>
                <a:latin typeface="Roboto" panose="02000000000000000000" pitchFamily="2" charset="0"/>
              </a:rPr>
              <a:t>®</a:t>
            </a:r>
            <a:r>
              <a:rPr lang="en-US" b="0" i="0" dirty="0">
                <a:effectLst/>
                <a:latin typeface="Roboto" panose="02000000000000000000" pitchFamily="2" charset="0"/>
              </a:rPr>
              <a:t> </a:t>
            </a:r>
          </a:p>
          <a:p>
            <a:pPr lvl="1"/>
            <a:r>
              <a:rPr lang="en-US" b="0" i="0" u="none" strike="noStrike" dirty="0">
                <a:effectLst/>
                <a:latin typeface="Roboto" panose="02000000000000000000" pitchFamily="2" charset="0"/>
              </a:rPr>
              <a:t>Imagery </a:t>
            </a:r>
          </a:p>
          <a:p>
            <a:pPr lvl="1"/>
            <a:r>
              <a:rPr lang="en-US" b="0" i="0" u="none" strike="noStrike" dirty="0">
                <a:effectLst/>
                <a:latin typeface="Roboto" panose="02000000000000000000" pitchFamily="2" charset="0"/>
              </a:rPr>
              <a:t>Judges’</a:t>
            </a:r>
            <a:endParaRPr lang="en-US" b="0" i="0" dirty="0">
              <a:effectLst/>
              <a:latin typeface="Roboto" panose="02000000000000000000" pitchFamily="2" charset="0"/>
            </a:endParaRPr>
          </a:p>
          <a:p>
            <a:pPr lvl="1"/>
            <a:r>
              <a:rPr lang="en-US" b="0" i="0" u="none" strike="noStrike" dirty="0">
                <a:effectLst/>
                <a:latin typeface="Roboto" panose="02000000000000000000" pitchFamily="2" charset="0"/>
              </a:rPr>
              <a:t>Rookie All-Star </a:t>
            </a:r>
          </a:p>
          <a:p>
            <a:pPr lvl="1"/>
            <a:r>
              <a:rPr lang="en-US" b="0" i="0" u="none" strike="noStrike" dirty="0">
                <a:effectLst/>
                <a:latin typeface="Roboto" panose="02000000000000000000" pitchFamily="2" charset="0"/>
              </a:rPr>
              <a:t>Rookie Inspiration</a:t>
            </a:r>
            <a:endParaRPr lang="en-US" b="0" i="0" dirty="0">
              <a:effectLst/>
              <a:latin typeface="Roboto" panose="02000000000000000000" pitchFamily="2" charset="0"/>
            </a:endParaRPr>
          </a:p>
          <a:p>
            <a:pPr lvl="1"/>
            <a:r>
              <a:rPr lang="en-US" b="0" i="0" u="none" strike="noStrike" dirty="0">
                <a:effectLst/>
                <a:latin typeface="Roboto" panose="02000000000000000000" pitchFamily="2" charset="0"/>
              </a:rPr>
              <a:t>Team Spirit</a:t>
            </a:r>
            <a:endParaRPr lang="en-US" b="0" i="0" dirty="0">
              <a:effectLst/>
              <a:latin typeface="Roboto" panose="02000000000000000000" pitchFamily="2" charset="0"/>
            </a:endParaRPr>
          </a:p>
          <a:p>
            <a:pPr lvl="1"/>
            <a:r>
              <a:rPr lang="en-US" dirty="0">
                <a:latin typeface="Roboto" panose="02000000000000000000" pitchFamily="2" charset="0"/>
              </a:rPr>
              <a:t>Team Sustainability </a:t>
            </a:r>
            <a:r>
              <a:rPr lang="en-US" i="1" dirty="0">
                <a:latin typeface="Roboto" panose="02000000000000000000" pitchFamily="2" charset="0"/>
              </a:rPr>
              <a:t>(formerly Entrepreneurship)</a:t>
            </a:r>
            <a:endParaRPr lang="en-US" b="0" i="1" dirty="0">
              <a:effectLst/>
              <a:latin typeface="Roboto" panose="02000000000000000000" pitchFamily="2" charset="0"/>
            </a:endParaRPr>
          </a:p>
          <a:p>
            <a:pPr lvl="1"/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466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0A737-010A-40DA-B9FA-63BED4DE4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79" y="211778"/>
            <a:ext cx="10454149" cy="1292199"/>
          </a:xfrm>
          <a:noFill/>
        </p:spPr>
        <p:txBody>
          <a:bodyPr>
            <a:normAutofit/>
          </a:bodyPr>
          <a:lstStyle/>
          <a:p>
            <a:pPr algn="ctr"/>
            <a:r>
              <a:rPr lang="en-US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General Tips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8F67ACE-4080-440A-BFEB-BE01F1DB7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79" y="1648784"/>
            <a:ext cx="11027035" cy="49974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30000"/>
              </a:lnSpc>
            </a:pPr>
            <a:r>
              <a:rPr lang="en-US" sz="3200" dirty="0"/>
              <a:t>Students should talk to the judges, not the mentors.</a:t>
            </a:r>
          </a:p>
          <a:p>
            <a:pPr>
              <a:lnSpc>
                <a:spcPct val="130000"/>
              </a:lnSpc>
            </a:pPr>
            <a:r>
              <a:rPr lang="en-US" sz="3200" dirty="0"/>
              <a:t>Speak firmly and clearly.</a:t>
            </a:r>
          </a:p>
          <a:p>
            <a:pPr>
              <a:lnSpc>
                <a:spcPct val="130000"/>
              </a:lnSpc>
            </a:pPr>
            <a:r>
              <a:rPr lang="en-US" sz="3200" dirty="0"/>
              <a:t>This is your opportunity to tell the judges your story about your team and your robot.</a:t>
            </a:r>
          </a:p>
          <a:p>
            <a:pPr>
              <a:lnSpc>
                <a:spcPct val="130000"/>
              </a:lnSpc>
            </a:pPr>
            <a:r>
              <a:rPr lang="en-US" sz="3200" dirty="0"/>
              <a:t>Relax and have fun – Judges love talking to you.</a:t>
            </a:r>
          </a:p>
          <a:p>
            <a:pPr>
              <a:lnSpc>
                <a:spcPct val="130000"/>
              </a:lnSpc>
            </a:pPr>
            <a:r>
              <a:rPr lang="en-US" sz="3200" dirty="0"/>
              <a:t>Always have someone in the pit that can speak to the judges OR have a sign up that tells the judges where they can find you (practice field, match queue, etc.).</a:t>
            </a:r>
          </a:p>
        </p:txBody>
      </p:sp>
    </p:spTree>
    <p:extLst>
      <p:ext uri="{BB962C8B-B14F-4D97-AF65-F5344CB8AC3E}">
        <p14:creationId xmlns:p14="http://schemas.microsoft.com/office/powerpoint/2010/main" val="3738284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0A737-010A-40DA-B9FA-63BED4DE4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79" y="211778"/>
            <a:ext cx="10454149" cy="1292199"/>
          </a:xfrm>
          <a:noFill/>
        </p:spPr>
        <p:txBody>
          <a:bodyPr>
            <a:normAutofit/>
          </a:bodyPr>
          <a:lstStyle/>
          <a:p>
            <a:pPr algn="ctr"/>
            <a:r>
              <a:rPr lang="en-US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General Tips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8F67ACE-4080-440A-BFEB-BE01F1DB7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79" y="1275347"/>
            <a:ext cx="11027035" cy="5370875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400" dirty="0"/>
              <a:t>Keep handouts and supporting documents simple.</a:t>
            </a:r>
          </a:p>
          <a:p>
            <a:pPr lvl="1">
              <a:lnSpc>
                <a:spcPct val="120000"/>
              </a:lnSpc>
            </a:pPr>
            <a:r>
              <a:rPr lang="en-US" sz="3000" dirty="0"/>
              <a:t>Consider preparing a 1-page summary handout that covers your key machine attributes.</a:t>
            </a:r>
          </a:p>
          <a:p>
            <a:pPr lvl="1">
              <a:lnSpc>
                <a:spcPct val="120000"/>
              </a:lnSpc>
            </a:pPr>
            <a:r>
              <a:rPr lang="en-US" sz="3000" dirty="0"/>
              <a:t>Focus on the elements of your team and/or robot that you’re the proudest of.</a:t>
            </a:r>
          </a:p>
          <a:p>
            <a:pPr lvl="1">
              <a:lnSpc>
                <a:spcPct val="120000"/>
              </a:lnSpc>
            </a:pPr>
            <a:r>
              <a:rPr lang="en-US" sz="3000" dirty="0"/>
              <a:t>MCI Awards</a:t>
            </a:r>
          </a:p>
          <a:p>
            <a:pPr lvl="2">
              <a:lnSpc>
                <a:spcPct val="120000"/>
              </a:lnSpc>
            </a:pPr>
            <a:r>
              <a:rPr lang="en-US" sz="2600" dirty="0"/>
              <a:t>What makes your robot, design, or strategy unique?</a:t>
            </a:r>
          </a:p>
          <a:p>
            <a:pPr lvl="2">
              <a:lnSpc>
                <a:spcPct val="120000"/>
              </a:lnSpc>
            </a:pPr>
            <a:r>
              <a:rPr lang="en-US" sz="2600" dirty="0"/>
              <a:t>Highlight key aspects of your design &amp; build processes, novel component incorporated and/or capabilities, as well as your approach to control/programming.</a:t>
            </a:r>
          </a:p>
          <a:p>
            <a:pPr lvl="2">
              <a:lnSpc>
                <a:spcPct val="120000"/>
              </a:lnSpc>
            </a:pPr>
            <a:r>
              <a:rPr lang="en-US" sz="2600" dirty="0"/>
              <a:t>Include a picture of your robot!</a:t>
            </a:r>
          </a:p>
          <a:p>
            <a:pPr lvl="1">
              <a:lnSpc>
                <a:spcPct val="120000"/>
              </a:lnSpc>
            </a:pPr>
            <a:r>
              <a:rPr lang="en-US" sz="3000" dirty="0"/>
              <a:t>TA Awards</a:t>
            </a:r>
          </a:p>
          <a:p>
            <a:pPr lvl="2">
              <a:lnSpc>
                <a:spcPct val="120000"/>
              </a:lnSpc>
            </a:pPr>
            <a:r>
              <a:rPr lang="en-US" sz="2800" dirty="0"/>
              <a:t>What makes your team unique? What innovative ways have you found to make an impact?</a:t>
            </a:r>
          </a:p>
        </p:txBody>
      </p:sp>
    </p:spTree>
    <p:extLst>
      <p:ext uri="{BB962C8B-B14F-4D97-AF65-F5344CB8AC3E}">
        <p14:creationId xmlns:p14="http://schemas.microsoft.com/office/powerpoint/2010/main" val="2217270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0A737-010A-40DA-B9FA-63BED4DE4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79" y="211778"/>
            <a:ext cx="10454149" cy="1292199"/>
          </a:xfrm>
          <a:noFill/>
        </p:spPr>
        <p:txBody>
          <a:bodyPr>
            <a:normAutofit/>
          </a:bodyPr>
          <a:lstStyle/>
          <a:p>
            <a:pPr algn="ctr"/>
            <a:r>
              <a:rPr lang="en-US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General Tips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8F67ACE-4080-440A-BFEB-BE01F1DB7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79" y="1648784"/>
            <a:ext cx="11027035" cy="49974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3200" dirty="0"/>
              <a:t>Review the Award Criteria posted on the FRC Awards page to identify what award(s) your team would like to focus on.</a:t>
            </a:r>
          </a:p>
          <a:p>
            <a:pPr lvl="1">
              <a:lnSpc>
                <a:spcPct val="120000"/>
              </a:lnSpc>
            </a:pPr>
            <a:r>
              <a:rPr lang="en-US" sz="2800" dirty="0"/>
              <a:t>Make sure that your handouts/team materials describe how your team meets those criteria.</a:t>
            </a:r>
          </a:p>
          <a:p>
            <a:pPr lvl="1">
              <a:lnSpc>
                <a:spcPct val="120000"/>
              </a:lnSpc>
            </a:pPr>
            <a:r>
              <a:rPr lang="en-US" sz="2800" dirty="0"/>
              <a:t>Ensure all members understand the awards being targeted so they can answer questions.</a:t>
            </a:r>
          </a:p>
          <a:p>
            <a:pPr lvl="1">
              <a:lnSpc>
                <a:spcPct val="120000"/>
              </a:lnSpc>
            </a:pPr>
            <a:r>
              <a:rPr lang="en-US" sz="2800" dirty="0"/>
              <a:t>If possible, have students practice in front of their team members, parents, mentors, etc. ahead of time.</a:t>
            </a:r>
          </a:p>
        </p:txBody>
      </p:sp>
    </p:spTree>
    <p:extLst>
      <p:ext uri="{BB962C8B-B14F-4D97-AF65-F5344CB8AC3E}">
        <p14:creationId xmlns:p14="http://schemas.microsoft.com/office/powerpoint/2010/main" val="3256883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ounded Rectangle 14">
            <a:extLst>
              <a:ext uri="{FF2B5EF4-FFF2-40B4-BE49-F238E27FC236}">
                <a16:creationId xmlns:a16="http://schemas.microsoft.com/office/drawing/2014/main" id="{1FDFF85F-F105-40D5-9793-90419158C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AB47A4-BA8C-4250-88BD-D49C68C5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6C8958D-EB99-414F-B735-863B67BB1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D0A737-010A-40DA-B9FA-63BED4DE4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095" y="1438510"/>
            <a:ext cx="2706078" cy="121315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Submitted awards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9E5F3CB-7BDD-4E64-B274-CD900F08C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045FB82-A35B-AA06-57F2-C87E5DE68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821774"/>
            <a:ext cx="2494573" cy="314832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Be aware of the deadlines</a:t>
            </a:r>
          </a:p>
          <a:p>
            <a:r>
              <a:rPr lang="en-US" sz="2400" dirty="0">
                <a:solidFill>
                  <a:schemeClr val="bg1"/>
                </a:solidFill>
              </a:rPr>
              <a:t>Know who can submit</a:t>
            </a: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3AEC05-C24A-FDA1-CC64-D20A49764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4268" y="715507"/>
            <a:ext cx="8583837" cy="576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02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ounded Rectangle 14">
            <a:extLst>
              <a:ext uri="{FF2B5EF4-FFF2-40B4-BE49-F238E27FC236}">
                <a16:creationId xmlns:a16="http://schemas.microsoft.com/office/drawing/2014/main" id="{843DD86A-8FAA-443F-9211-42A2AE8A7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A13AAE-18EB-4BDF-BAF7-F2F97B8D0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F5C1B21-B0DB-4206-99EE-C13D6703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9261589-06E9-4B7C-A8F1-26648507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D0A737-010A-40DA-B9FA-63BED4DE4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60" y="746125"/>
            <a:ext cx="4492487" cy="5148371"/>
          </a:xfrm>
        </p:spPr>
        <p:txBody>
          <a:bodyPr>
            <a:normAutofit/>
          </a:bodyPr>
          <a:lstStyle/>
          <a:p>
            <a:pPr algn="ctr"/>
            <a:r>
              <a:rPr lang="en-US" sz="3700" i="1" dirty="0">
                <a:solidFill>
                  <a:schemeClr val="bg1"/>
                </a:solidFill>
              </a:rPr>
              <a:t>FIRST</a:t>
            </a:r>
            <a:br>
              <a:rPr lang="en-US" sz="3700" dirty="0">
                <a:solidFill>
                  <a:schemeClr val="bg1"/>
                </a:solidFill>
              </a:rPr>
            </a:br>
            <a:r>
              <a:rPr lang="en-US" sz="3700" dirty="0">
                <a:solidFill>
                  <a:schemeClr val="bg1"/>
                </a:solidFill>
              </a:rPr>
              <a:t>Impact Award</a:t>
            </a:r>
            <a:br>
              <a:rPr lang="en-US" sz="3700" dirty="0">
                <a:solidFill>
                  <a:schemeClr val="bg1"/>
                </a:solidFill>
              </a:rPr>
            </a:br>
            <a:br>
              <a:rPr lang="en-US" sz="3700" dirty="0">
                <a:solidFill>
                  <a:schemeClr val="bg1"/>
                </a:solidFill>
              </a:rPr>
            </a:br>
            <a:r>
              <a:rPr lang="en-US" sz="1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The </a:t>
            </a:r>
            <a:r>
              <a:rPr lang="en-US" sz="1600" b="0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FIRST 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Impact Award (formerly the Chairman's Award) is the most prestigious award at </a:t>
            </a:r>
            <a:r>
              <a:rPr lang="en-US" sz="1600" b="0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FIRST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, it honors the team that best represents a model for other teams to emulate and best embodies the mission of </a:t>
            </a:r>
            <a:r>
              <a:rPr lang="en-US" sz="1600" b="0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FIRST</a:t>
            </a:r>
            <a:endParaRPr lang="en-US" sz="3700" dirty="0">
              <a:solidFill>
                <a:schemeClr val="bg1"/>
              </a:solidFill>
            </a:endParaRP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C7667A21-E862-2499-E0D4-790DC93A0C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041648"/>
              </p:ext>
            </p:extLst>
          </p:nvPr>
        </p:nvGraphicFramePr>
        <p:xfrm>
          <a:off x="5279472" y="746125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794371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0A737-010A-40DA-B9FA-63BED4DE4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79" y="211778"/>
            <a:ext cx="10454149" cy="1292199"/>
          </a:xfrm>
          <a:noFill/>
        </p:spPr>
        <p:txBody>
          <a:bodyPr>
            <a:normAutofit/>
          </a:bodyPr>
          <a:lstStyle/>
          <a:p>
            <a:pPr algn="ctr"/>
            <a:r>
              <a:rPr lang="en-US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FIA Tips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8F67ACE-4080-440A-BFEB-BE01F1DB7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79" y="1648784"/>
            <a:ext cx="11027035" cy="49974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/>
              <a:t>Gather data (photos and statistics) relevant to your key points to quantify your team’s impact.</a:t>
            </a:r>
          </a:p>
          <a:p>
            <a:r>
              <a:rPr lang="en-US" sz="3200" dirty="0"/>
              <a:t>Utilize the </a:t>
            </a:r>
            <a:r>
              <a:rPr lang="en-US" sz="3200" i="1" dirty="0"/>
              <a:t>FIRST</a:t>
            </a:r>
            <a:r>
              <a:rPr lang="en-US" sz="3200" dirty="0"/>
              <a:t> Impact Award Definitions and </a:t>
            </a:r>
            <a:r>
              <a:rPr lang="en-US" sz="3200" i="1" dirty="0"/>
              <a:t>FIRST</a:t>
            </a:r>
            <a:r>
              <a:rPr lang="en-US" sz="3200" dirty="0"/>
              <a:t> Impact Award Documentation Form.</a:t>
            </a:r>
          </a:p>
          <a:p>
            <a:r>
              <a:rPr lang="en-US" sz="3200" dirty="0"/>
              <a:t>The </a:t>
            </a:r>
            <a:r>
              <a:rPr lang="en-US" sz="3200" i="1" dirty="0"/>
              <a:t>FIRST </a:t>
            </a:r>
            <a:r>
              <a:rPr lang="en-US" sz="3200" dirty="0"/>
              <a:t>Impact Award is not simply a list of things you’ve done in your community, remember to tie in all the great things you’ve done with </a:t>
            </a:r>
            <a:r>
              <a:rPr lang="en-US" sz="3200" u="sng" dirty="0"/>
              <a:t>why</a:t>
            </a:r>
            <a:r>
              <a:rPr lang="en-US" sz="3200" dirty="0"/>
              <a:t> you’re doing them.</a:t>
            </a:r>
          </a:p>
          <a:p>
            <a:r>
              <a:rPr lang="en-US" sz="3200" dirty="0"/>
              <a:t>Focus on recent activities (past 3 years) as well as long-term achievements.</a:t>
            </a:r>
          </a:p>
        </p:txBody>
      </p:sp>
    </p:spTree>
    <p:extLst>
      <p:ext uri="{BB962C8B-B14F-4D97-AF65-F5344CB8AC3E}">
        <p14:creationId xmlns:p14="http://schemas.microsoft.com/office/powerpoint/2010/main" val="3579054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ounded Rectangle 14">
            <a:extLst>
              <a:ext uri="{FF2B5EF4-FFF2-40B4-BE49-F238E27FC236}">
                <a16:creationId xmlns:a16="http://schemas.microsoft.com/office/drawing/2014/main" id="{843DD86A-8FAA-443F-9211-42A2AE8A7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A13AAE-18EB-4BDF-BAF7-F2F97B8D0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F5C1B21-B0DB-4206-99EE-C13D6703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9261589-06E9-4B7C-A8F1-26648507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D0A737-010A-40DA-B9FA-63BED4DE4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2294"/>
            <a:ext cx="4492487" cy="5148371"/>
          </a:xfrm>
        </p:spPr>
        <p:txBody>
          <a:bodyPr>
            <a:normAutofit/>
          </a:bodyPr>
          <a:lstStyle/>
          <a:p>
            <a:pPr algn="ctr"/>
            <a:r>
              <a:rPr lang="en-US" sz="3700" dirty="0">
                <a:solidFill>
                  <a:schemeClr val="bg1"/>
                </a:solidFill>
              </a:rPr>
              <a:t>Dean’s List</a:t>
            </a:r>
            <a:br>
              <a:rPr lang="en-US" sz="3700" dirty="0">
                <a:solidFill>
                  <a:schemeClr val="bg1"/>
                </a:solidFill>
              </a:rPr>
            </a:br>
            <a:br>
              <a:rPr lang="en-US" sz="370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bg1"/>
                </a:solidFill>
              </a:rPr>
              <a:t>L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</a:rPr>
              <a:t>eadership and dedication of the most outstanding secondary school students in </a:t>
            </a:r>
            <a:r>
              <a:rPr lang="en-US" sz="1600" i="1" dirty="0">
                <a:solidFill>
                  <a:schemeClr val="bg1"/>
                </a:solidFill>
                <a:latin typeface="Roboto" panose="02000000000000000000" pitchFamily="2" charset="0"/>
              </a:rPr>
              <a:t>FIRST</a:t>
            </a:r>
            <a:r>
              <a:rPr lang="en-US" sz="1600" baseline="30000" dirty="0">
                <a:solidFill>
                  <a:schemeClr val="bg1"/>
                </a:solidFill>
                <a:latin typeface="Roboto" panose="02000000000000000000" pitchFamily="2" charset="0"/>
              </a:rPr>
              <a:t>®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</a:rPr>
              <a:t>, the Kamen family sponsors awards for selected 10</a:t>
            </a:r>
            <a:r>
              <a:rPr lang="en-US" sz="1600" baseline="30000" dirty="0">
                <a:solidFill>
                  <a:schemeClr val="bg1"/>
                </a:solidFill>
                <a:latin typeface="Roboto" panose="02000000000000000000" pitchFamily="2" charset="0"/>
              </a:rPr>
              <a:t>th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</a:rPr>
              <a:t> or 11</a:t>
            </a:r>
            <a:r>
              <a:rPr lang="en-US" sz="1600" baseline="30000" dirty="0">
                <a:solidFill>
                  <a:schemeClr val="bg1"/>
                </a:solidFill>
                <a:latin typeface="Roboto" panose="02000000000000000000" pitchFamily="2" charset="0"/>
              </a:rPr>
              <a:t>th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</a:rPr>
              <a:t> grade* students known as the </a:t>
            </a:r>
            <a:r>
              <a:rPr lang="en-US" sz="1600" i="1" dirty="0">
                <a:solidFill>
                  <a:schemeClr val="bg1"/>
                </a:solidFill>
                <a:latin typeface="Roboto" panose="02000000000000000000" pitchFamily="2" charset="0"/>
              </a:rPr>
              <a:t>FIRST</a:t>
            </a:r>
            <a:r>
              <a:rPr lang="en-US" sz="1600" baseline="30000" dirty="0">
                <a:solidFill>
                  <a:schemeClr val="bg1"/>
                </a:solidFill>
                <a:latin typeface="Roboto" panose="02000000000000000000" pitchFamily="2" charset="0"/>
              </a:rPr>
              <a:t>®</a:t>
            </a:r>
            <a:r>
              <a:rPr lang="en-US" sz="1600" i="1" dirty="0">
                <a:solidFill>
                  <a:schemeClr val="bg1"/>
                </a:solidFill>
                <a:latin typeface="Roboto" panose="02000000000000000000" pitchFamily="2" charset="0"/>
              </a:rPr>
              <a:t> 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</a:rPr>
              <a:t>Robotics Competition and the </a:t>
            </a:r>
            <a:r>
              <a:rPr lang="en-US" sz="1600" i="1" dirty="0">
                <a:solidFill>
                  <a:schemeClr val="bg1"/>
                </a:solidFill>
                <a:latin typeface="Roboto" panose="02000000000000000000" pitchFamily="2" charset="0"/>
              </a:rPr>
              <a:t>FIRST</a:t>
            </a:r>
            <a:r>
              <a:rPr lang="en-US" sz="1600" baseline="30000" dirty="0">
                <a:solidFill>
                  <a:schemeClr val="bg1"/>
                </a:solidFill>
                <a:latin typeface="Roboto" panose="02000000000000000000" pitchFamily="2" charset="0"/>
              </a:rPr>
              <a:t>®</a:t>
            </a:r>
            <a:r>
              <a:rPr lang="en-US" sz="1600" i="1" dirty="0">
                <a:solidFill>
                  <a:schemeClr val="bg1"/>
                </a:solidFill>
                <a:latin typeface="Roboto" panose="02000000000000000000" pitchFamily="2" charset="0"/>
              </a:rPr>
              <a:t> 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</a:rPr>
              <a:t>Tech Challenge </a:t>
            </a:r>
            <a:r>
              <a:rPr lang="en-US" sz="1600" i="1" dirty="0">
                <a:solidFill>
                  <a:schemeClr val="bg1"/>
                </a:solidFill>
                <a:latin typeface="Roboto" panose="02000000000000000000" pitchFamily="2" charset="0"/>
              </a:rPr>
              <a:t>FIRST </a:t>
            </a:r>
            <a:r>
              <a:rPr lang="en-US" sz="1600" dirty="0">
                <a:solidFill>
                  <a:schemeClr val="bg1"/>
                </a:solidFill>
                <a:latin typeface="Roboto" panose="02000000000000000000" pitchFamily="2" charset="0"/>
              </a:rPr>
              <a:t>Dean’s List Award</a:t>
            </a:r>
            <a:br>
              <a:rPr lang="en-US" sz="1400" dirty="0">
                <a:solidFill>
                  <a:schemeClr val="bg1"/>
                </a:solidFill>
                <a:latin typeface="Roboto" panose="02000000000000000000" pitchFamily="2" charset="0"/>
              </a:rPr>
            </a:br>
            <a:br>
              <a:rPr lang="en-US" sz="1400" dirty="0">
                <a:solidFill>
                  <a:schemeClr val="bg1"/>
                </a:solidFill>
              </a:rPr>
            </a:br>
            <a:endParaRPr 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C7667A21-E862-2499-E0D4-790DC93A0C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5460252"/>
              </p:ext>
            </p:extLst>
          </p:nvPr>
        </p:nvGraphicFramePr>
        <p:xfrm>
          <a:off x="5279472" y="746125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79088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0A737-010A-40DA-B9FA-63BED4DE4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79" y="211778"/>
            <a:ext cx="10454149" cy="1292199"/>
          </a:xfrm>
          <a:noFill/>
        </p:spPr>
        <p:txBody>
          <a:bodyPr>
            <a:normAutofit/>
          </a:bodyPr>
          <a:lstStyle/>
          <a:p>
            <a:pPr algn="ctr"/>
            <a:r>
              <a:rPr lang="en-US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Dean’s List Tips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8F67ACE-4080-440A-BFEB-BE01F1DB7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79" y="1648784"/>
            <a:ext cx="11027035" cy="499743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sz="3400" dirty="0"/>
              <a:t>Utilize the Dean’s List criteria when writing the essay.</a:t>
            </a:r>
          </a:p>
          <a:p>
            <a:pPr lvl="1"/>
            <a:r>
              <a:rPr lang="en-US" sz="3000" dirty="0"/>
              <a:t>Demonstrated leadership &amp; commitment to </a:t>
            </a:r>
            <a:r>
              <a:rPr lang="en-US" sz="3000" i="1" dirty="0"/>
              <a:t>FIRST </a:t>
            </a:r>
            <a:r>
              <a:rPr lang="en-US" sz="3000" dirty="0"/>
              <a:t>Core Values.</a:t>
            </a:r>
          </a:p>
          <a:p>
            <a:pPr lvl="1"/>
            <a:r>
              <a:rPr lang="en-US" sz="3000" dirty="0"/>
              <a:t>Effectiveness at increasing awareness of </a:t>
            </a:r>
            <a:r>
              <a:rPr lang="en-US" sz="3000" i="1" dirty="0"/>
              <a:t>FIRST </a:t>
            </a:r>
            <a:r>
              <a:rPr lang="en-US" sz="3000" dirty="0"/>
              <a:t>in their school and community.</a:t>
            </a:r>
          </a:p>
          <a:p>
            <a:pPr lvl="1"/>
            <a:r>
              <a:rPr lang="en-US" sz="3000" dirty="0"/>
              <a:t>Demonstrates passion for long-term commitment to </a:t>
            </a:r>
            <a:r>
              <a:rPr lang="en-US" sz="3000" i="1" dirty="0"/>
              <a:t>FIRST</a:t>
            </a:r>
            <a:r>
              <a:rPr lang="en-US" sz="3000" dirty="0"/>
              <a:t>.</a:t>
            </a:r>
          </a:p>
          <a:p>
            <a:pPr lvl="1"/>
            <a:r>
              <a:rPr lang="en-US" sz="3000" dirty="0"/>
              <a:t>Student’s individual contributions to their team contribute to the overall success of the team.</a:t>
            </a:r>
          </a:p>
          <a:p>
            <a:pPr lvl="1"/>
            <a:r>
              <a:rPr lang="en-US" sz="3000" dirty="0"/>
              <a:t>Proven experience in STEM areas.</a:t>
            </a:r>
          </a:p>
          <a:p>
            <a:pPr lvl="1"/>
            <a:r>
              <a:rPr lang="en-US" sz="3000" dirty="0"/>
              <a:t>Student is a role model and can motivate and lead fellow team members.</a:t>
            </a:r>
          </a:p>
          <a:p>
            <a:r>
              <a:rPr lang="en-US" sz="3400" dirty="0"/>
              <a:t>Practice, practice, practice!</a:t>
            </a:r>
          </a:p>
          <a:p>
            <a:r>
              <a:rPr lang="en-US" sz="3400" dirty="0"/>
              <a:t>Dean’s List nominees should be familiar with the essay that was submitted about them</a:t>
            </a:r>
          </a:p>
          <a:p>
            <a:r>
              <a:rPr lang="en-US" sz="3400" dirty="0"/>
              <a:t>Judges want to know all the amazing things you’ve done, be sure to cover anything not included in the essay.</a:t>
            </a:r>
          </a:p>
        </p:txBody>
      </p:sp>
    </p:spTree>
    <p:extLst>
      <p:ext uri="{BB962C8B-B14F-4D97-AF65-F5344CB8AC3E}">
        <p14:creationId xmlns:p14="http://schemas.microsoft.com/office/powerpoint/2010/main" val="601288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0A737-010A-40DA-B9FA-63BED4DE4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79" y="211778"/>
            <a:ext cx="10454149" cy="1292199"/>
          </a:xfrm>
          <a:noFill/>
        </p:spPr>
        <p:txBody>
          <a:bodyPr>
            <a:normAutofit/>
          </a:bodyPr>
          <a:lstStyle/>
          <a:p>
            <a:pPr algn="ctr"/>
            <a:r>
              <a:rPr lang="en-US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Mastering FRC Judging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8F67ACE-4080-440A-BFEB-BE01F1DB7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2614" y="1648784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Judging Process</a:t>
            </a:r>
          </a:p>
          <a:p>
            <a:r>
              <a:rPr lang="en-US" sz="2800" dirty="0"/>
              <a:t>Awards</a:t>
            </a:r>
          </a:p>
          <a:p>
            <a:r>
              <a:rPr lang="en-US" sz="2800" dirty="0"/>
              <a:t>General Tips</a:t>
            </a:r>
          </a:p>
          <a:p>
            <a:r>
              <a:rPr lang="en-US" sz="2800" dirty="0"/>
              <a:t>Submitted Awards</a:t>
            </a:r>
          </a:p>
          <a:p>
            <a:r>
              <a:rPr lang="en-US" sz="2800" i="1" dirty="0"/>
              <a:t>FIRST </a:t>
            </a:r>
            <a:r>
              <a:rPr lang="en-US" sz="2800" dirty="0"/>
              <a:t>Impact Award</a:t>
            </a:r>
          </a:p>
          <a:p>
            <a:r>
              <a:rPr lang="en-US" sz="2800" dirty="0"/>
              <a:t>Dean’s List</a:t>
            </a:r>
          </a:p>
          <a:p>
            <a:r>
              <a:rPr lang="en-US" sz="2800" dirty="0"/>
              <a:t>Championship Eligibility (District Points System)</a:t>
            </a:r>
          </a:p>
        </p:txBody>
      </p:sp>
    </p:spTree>
    <p:extLst>
      <p:ext uri="{BB962C8B-B14F-4D97-AF65-F5344CB8AC3E}">
        <p14:creationId xmlns:p14="http://schemas.microsoft.com/office/powerpoint/2010/main" val="947842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ounded Rectangle 14">
            <a:extLst>
              <a:ext uri="{FF2B5EF4-FFF2-40B4-BE49-F238E27FC236}">
                <a16:creationId xmlns:a16="http://schemas.microsoft.com/office/drawing/2014/main" id="{843DD86A-8FAA-443F-9211-42A2AE8A7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A13AAE-18EB-4BDF-BAF7-F2F97B8D0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F5C1B21-B0DB-4206-99EE-C13D6703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9261589-06E9-4B7C-A8F1-26648507B7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D0A737-010A-40DA-B9FA-63BED4DE4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4115"/>
            <a:ext cx="4492487" cy="5148371"/>
          </a:xfrm>
        </p:spPr>
        <p:txBody>
          <a:bodyPr>
            <a:normAutofit/>
          </a:bodyPr>
          <a:lstStyle/>
          <a:p>
            <a:pPr algn="ctr"/>
            <a:r>
              <a:rPr lang="en-US" sz="3700" dirty="0">
                <a:solidFill>
                  <a:schemeClr val="bg1"/>
                </a:solidFill>
              </a:rPr>
              <a:t>Woodie Flowers</a:t>
            </a:r>
            <a:br>
              <a:rPr lang="en-US" sz="3700" dirty="0">
                <a:solidFill>
                  <a:schemeClr val="bg1"/>
                </a:solidFill>
              </a:rPr>
            </a:br>
            <a:br>
              <a:rPr lang="en-US" sz="6600" dirty="0">
                <a:solidFill>
                  <a:schemeClr val="bg1"/>
                </a:solidFill>
              </a:rPr>
            </a:br>
            <a:r>
              <a:rPr lang="en-US" sz="16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This award recognizes an individual who has done an outstanding job of motivation through communication while also challenging the students to be clear and succinct in their communications</a:t>
            </a:r>
            <a:r>
              <a:rPr lang="en-US" sz="1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.</a:t>
            </a:r>
            <a:br>
              <a:rPr lang="en-US" sz="3200" dirty="0">
                <a:solidFill>
                  <a:schemeClr val="bg1"/>
                </a:solidFill>
              </a:rPr>
            </a:br>
            <a:endParaRPr lang="en-US" sz="1400" dirty="0">
              <a:solidFill>
                <a:schemeClr val="bg1"/>
              </a:solidFill>
            </a:endParaRPr>
          </a:p>
        </p:txBody>
      </p: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C7667A21-E862-2499-E0D4-790DC93A0C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438865"/>
              </p:ext>
            </p:extLst>
          </p:nvPr>
        </p:nvGraphicFramePr>
        <p:xfrm>
          <a:off x="5279472" y="746125"/>
          <a:ext cx="6290226" cy="5447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5675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0A737-010A-40DA-B9FA-63BED4DE4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79" y="211778"/>
            <a:ext cx="10454149" cy="1292199"/>
          </a:xfrm>
          <a:noFill/>
        </p:spPr>
        <p:txBody>
          <a:bodyPr>
            <a:normAutofit/>
          </a:bodyPr>
          <a:lstStyle/>
          <a:p>
            <a:pPr algn="ctr"/>
            <a:r>
              <a:rPr lang="en-US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Championship Eligibility </a:t>
            </a:r>
            <a:br>
              <a:rPr lang="en-US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(District Points System)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8F67ACE-4080-440A-BFEB-BE01F1DB7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648784"/>
            <a:ext cx="12192000" cy="49974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dirty="0"/>
              <a:t>Peachtree District Allocated Championship Slots: 16</a:t>
            </a:r>
          </a:p>
          <a:p>
            <a:pPr lvl="1"/>
            <a:r>
              <a:rPr lang="en-US" sz="3200" dirty="0"/>
              <a:t>Winning Alliance members: 3</a:t>
            </a:r>
            <a:endParaRPr lang="en-US" sz="3200" i="1" dirty="0"/>
          </a:p>
          <a:p>
            <a:pPr lvl="1"/>
            <a:r>
              <a:rPr lang="en-US" sz="3200" i="1" dirty="0"/>
              <a:t>FIRST</a:t>
            </a:r>
            <a:r>
              <a:rPr lang="en-US" sz="3200" dirty="0"/>
              <a:t> Impact Award Winners: 2</a:t>
            </a:r>
          </a:p>
          <a:p>
            <a:pPr lvl="1"/>
            <a:r>
              <a:rPr lang="en-US" sz="3200" dirty="0"/>
              <a:t>Engineering Inspiration Award Winners: 2</a:t>
            </a:r>
          </a:p>
          <a:p>
            <a:pPr lvl="1"/>
            <a:r>
              <a:rPr lang="en-US" sz="3200" dirty="0"/>
              <a:t>Rookie All-Star Award Winners: 2</a:t>
            </a:r>
          </a:p>
          <a:p>
            <a:pPr lvl="1"/>
            <a:endParaRPr lang="en-US" sz="3200" dirty="0"/>
          </a:p>
          <a:p>
            <a:r>
              <a:rPr lang="en-US" sz="3400" dirty="0"/>
              <a:t>Dean’s List Award Finalists: 3</a:t>
            </a:r>
          </a:p>
          <a:p>
            <a:r>
              <a:rPr lang="en-US" sz="3400" dirty="0"/>
              <a:t>Woodie Flowers Award Finalists: 1</a:t>
            </a:r>
          </a:p>
        </p:txBody>
      </p:sp>
    </p:spTree>
    <p:extLst>
      <p:ext uri="{BB962C8B-B14F-4D97-AF65-F5344CB8AC3E}">
        <p14:creationId xmlns:p14="http://schemas.microsoft.com/office/powerpoint/2010/main" val="1022680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0A737-010A-40DA-B9FA-63BED4DE4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79" y="211778"/>
            <a:ext cx="10454149" cy="1292199"/>
          </a:xfrm>
          <a:noFill/>
        </p:spPr>
        <p:txBody>
          <a:bodyPr>
            <a:normAutofit/>
          </a:bodyPr>
          <a:lstStyle/>
          <a:p>
            <a:pPr algn="ctr"/>
            <a:r>
              <a:rPr lang="en-US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Championship Eligibility </a:t>
            </a:r>
            <a:br>
              <a:rPr lang="en-US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US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(District Points System)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8F67ACE-4080-440A-BFEB-BE01F1DB7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79" y="1648784"/>
            <a:ext cx="11027035" cy="499743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sz="3400" dirty="0"/>
              <a:t>Points are awarded at first 2 home District events attended as well as District Championship</a:t>
            </a:r>
          </a:p>
          <a:p>
            <a:pPr lvl="1"/>
            <a:r>
              <a:rPr lang="en-US" sz="3200" dirty="0"/>
              <a:t>Points earned at District Championship are multiplied by 3</a:t>
            </a:r>
          </a:p>
          <a:p>
            <a:endParaRPr lang="en-US" sz="3400" dirty="0"/>
          </a:p>
          <a:p>
            <a:r>
              <a:rPr lang="en-US" sz="3400" dirty="0"/>
              <a:t>Awards Points</a:t>
            </a:r>
          </a:p>
          <a:p>
            <a:pPr lvl="1"/>
            <a:r>
              <a:rPr lang="en-US" sz="3200" i="1" dirty="0"/>
              <a:t>FIRST</a:t>
            </a:r>
            <a:r>
              <a:rPr lang="en-US" sz="3200" dirty="0"/>
              <a:t> Impact Award: 10 points</a:t>
            </a:r>
          </a:p>
          <a:p>
            <a:pPr lvl="1"/>
            <a:r>
              <a:rPr lang="en-US" sz="3200" dirty="0"/>
              <a:t>Engineering Inspiration &amp; Rookie All-Star: 8 points</a:t>
            </a:r>
          </a:p>
          <a:p>
            <a:pPr lvl="1"/>
            <a:r>
              <a:rPr lang="en-US" sz="3200" dirty="0"/>
              <a:t>All other judged awards: 5 points</a:t>
            </a:r>
          </a:p>
          <a:p>
            <a:pPr lvl="1"/>
            <a:r>
              <a:rPr lang="en-US" sz="3200" dirty="0"/>
              <a:t>Awards not given by judges at event or not for a team (e.g., Rookie Highest Seed, Dean’s List, Safety Animation Award) do not get points</a:t>
            </a:r>
          </a:p>
          <a:p>
            <a:pPr lvl="1"/>
            <a:endParaRPr lang="en-US" sz="3200" dirty="0"/>
          </a:p>
          <a:p>
            <a:r>
              <a:rPr lang="en-US" sz="3400" dirty="0"/>
              <a:t>Team Age</a:t>
            </a:r>
          </a:p>
          <a:p>
            <a:pPr lvl="1"/>
            <a:r>
              <a:rPr lang="en-US" sz="3200" dirty="0"/>
              <a:t>2024 Rookie Teams: 10 points</a:t>
            </a:r>
          </a:p>
          <a:p>
            <a:pPr lvl="1"/>
            <a:r>
              <a:rPr lang="en-US" sz="3200" dirty="0"/>
              <a:t>2023 (possibly 2022 as well) Rookie Teams: 5 points</a:t>
            </a:r>
          </a:p>
        </p:txBody>
      </p:sp>
    </p:spTree>
    <p:extLst>
      <p:ext uri="{BB962C8B-B14F-4D97-AF65-F5344CB8AC3E}">
        <p14:creationId xmlns:p14="http://schemas.microsoft.com/office/powerpoint/2010/main" val="3128538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B836880-BF75-4385-9994-9270F8ACF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6BCFBE2-C65F-42E3-A14A-5D04B9842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D0A737-010A-40DA-B9FA-63BED4DE4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3306744" cy="1293028"/>
          </a:xfrm>
        </p:spPr>
        <p:txBody>
          <a:bodyPr>
            <a:normAutofit/>
          </a:bodyPr>
          <a:lstStyle/>
          <a:p>
            <a:r>
              <a:rPr lang="en-US" sz="3200" dirty="0"/>
              <a:t>Q&amp;A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E7494FC-41ED-4DF5-A9A2-E860CF050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94560"/>
            <a:ext cx="3306742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/>
          </a:p>
          <a:p>
            <a:endParaRPr lang="en-US" sz="1600"/>
          </a:p>
          <a:p>
            <a:endParaRPr lang="en-US" sz="1600"/>
          </a:p>
        </p:txBody>
      </p:sp>
      <p:sp>
        <p:nvSpPr>
          <p:cNvPr id="16" name="Rounded Rectangle 14">
            <a:extLst>
              <a:ext uri="{FF2B5EF4-FFF2-40B4-BE49-F238E27FC236}">
                <a16:creationId xmlns:a16="http://schemas.microsoft.com/office/drawing/2014/main" id="{38D32B90-922C-4411-A898-3F03AA80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1066164"/>
            <a:ext cx="6765949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Yellow and blue symbols">
            <a:extLst>
              <a:ext uri="{FF2B5EF4-FFF2-40B4-BE49-F238E27FC236}">
                <a16:creationId xmlns:a16="http://schemas.microsoft.com/office/drawing/2014/main" id="{A1130C78-6D64-8878-3E7A-432521CB02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701"/>
          <a:stretch/>
        </p:blipFill>
        <p:spPr>
          <a:xfrm>
            <a:off x="4955339" y="1336566"/>
            <a:ext cx="6127287" cy="4607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78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0A737-010A-40DA-B9FA-63BED4DE4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79" y="211778"/>
            <a:ext cx="10454149" cy="1292199"/>
          </a:xfrm>
          <a:noFill/>
        </p:spPr>
        <p:txBody>
          <a:bodyPr>
            <a:normAutofit/>
          </a:bodyPr>
          <a:lstStyle/>
          <a:p>
            <a:pPr algn="ctr"/>
            <a:r>
              <a:rPr lang="en-US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does a Judge really do?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8F67ACE-4080-440A-BFEB-BE01F1DB7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79" y="1648784"/>
            <a:ext cx="11027035" cy="46557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lvl="1">
              <a:lnSpc>
                <a:spcPct val="120000"/>
              </a:lnSpc>
            </a:pPr>
            <a:r>
              <a:rPr lang="en-US" sz="3200" dirty="0"/>
              <a:t>Interview and observe teams in their Pit, on the playing field, and other areas.</a:t>
            </a:r>
          </a:p>
          <a:p>
            <a:pPr lvl="1">
              <a:lnSpc>
                <a:spcPct val="120000"/>
              </a:lnSpc>
            </a:pPr>
            <a:r>
              <a:rPr lang="en-US" sz="3200" dirty="0"/>
              <a:t>Review team provided materials.</a:t>
            </a:r>
          </a:p>
          <a:p>
            <a:pPr lvl="1">
              <a:lnSpc>
                <a:spcPct val="120000"/>
              </a:lnSpc>
            </a:pPr>
            <a:r>
              <a:rPr lang="en-US" sz="3200" dirty="0"/>
              <a:t>Participate on Judge Panel to decide team/student awards recipients.</a:t>
            </a:r>
          </a:p>
          <a:p>
            <a:pPr lvl="1">
              <a:lnSpc>
                <a:spcPct val="120000"/>
              </a:lnSpc>
            </a:pPr>
            <a:r>
              <a:rPr lang="en-US" sz="3200" dirty="0"/>
              <a:t>Write short awards scripts extolling merits of winning teams.</a:t>
            </a:r>
          </a:p>
          <a:p>
            <a:pPr lvl="1">
              <a:lnSpc>
                <a:spcPct val="120000"/>
              </a:lnSpc>
            </a:pPr>
            <a:r>
              <a:rPr lang="en-US" sz="3200" dirty="0"/>
              <a:t>Assist with award presentations to teams.</a:t>
            </a:r>
          </a:p>
        </p:txBody>
      </p:sp>
    </p:spTree>
    <p:extLst>
      <p:ext uri="{BB962C8B-B14F-4D97-AF65-F5344CB8AC3E}">
        <p14:creationId xmlns:p14="http://schemas.microsoft.com/office/powerpoint/2010/main" val="263424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9575E1-8A15-455F-616B-858DD7B19713}"/>
              </a:ext>
            </a:extLst>
          </p:cNvPr>
          <p:cNvSpPr/>
          <p:nvPr/>
        </p:nvSpPr>
        <p:spPr>
          <a:xfrm>
            <a:off x="2182538" y="1772816"/>
            <a:ext cx="7927976" cy="324769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72A5298-FE4D-47FE-9489-D784DC31BC3E}"/>
              </a:ext>
            </a:extLst>
          </p:cNvPr>
          <p:cNvSpPr/>
          <p:nvPr/>
        </p:nvSpPr>
        <p:spPr>
          <a:xfrm>
            <a:off x="1589" y="4262610"/>
            <a:ext cx="12188825" cy="2595390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779" y="204979"/>
            <a:ext cx="11622473" cy="1325563"/>
          </a:xfrm>
        </p:spPr>
        <p:txBody>
          <a:bodyPr>
            <a:normAutofit/>
          </a:bodyPr>
          <a:lstStyle/>
          <a:p>
            <a:r>
              <a:rPr lang="en-IN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FIRST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ROBOTICS COMPETITION Process Flow 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7730320-C975-4616-93F7-291579E3EFA3}"/>
              </a:ext>
            </a:extLst>
          </p:cNvPr>
          <p:cNvSpPr>
            <a:spLocks/>
          </p:cNvSpPr>
          <p:nvPr/>
        </p:nvSpPr>
        <p:spPr bwMode="auto">
          <a:xfrm>
            <a:off x="3996152" y="4340833"/>
            <a:ext cx="2101023" cy="508805"/>
          </a:xfrm>
          <a:custGeom>
            <a:avLst/>
            <a:gdLst>
              <a:gd name="T0" fmla="*/ 1788 w 1788"/>
              <a:gd name="T1" fmla="*/ 0 h 433"/>
              <a:gd name="T2" fmla="*/ 187 w 1788"/>
              <a:gd name="T3" fmla="*/ 0 h 433"/>
              <a:gd name="T4" fmla="*/ 0 w 1788"/>
              <a:gd name="T5" fmla="*/ 221 h 433"/>
              <a:gd name="T6" fmla="*/ 190 w 1788"/>
              <a:gd name="T7" fmla="*/ 433 h 433"/>
              <a:gd name="T8" fmla="*/ 1788 w 1788"/>
              <a:gd name="T9" fmla="*/ 433 h 433"/>
              <a:gd name="T10" fmla="*/ 1601 w 1788"/>
              <a:gd name="T11" fmla="*/ 224 h 433"/>
              <a:gd name="T12" fmla="*/ 1788 w 1788"/>
              <a:gd name="T13" fmla="*/ 0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8" h="433">
                <a:moveTo>
                  <a:pt x="1788" y="0"/>
                </a:moveTo>
                <a:lnTo>
                  <a:pt x="187" y="0"/>
                </a:lnTo>
                <a:lnTo>
                  <a:pt x="0" y="221"/>
                </a:lnTo>
                <a:lnTo>
                  <a:pt x="190" y="433"/>
                </a:lnTo>
                <a:lnTo>
                  <a:pt x="1788" y="433"/>
                </a:lnTo>
                <a:lnTo>
                  <a:pt x="1601" y="224"/>
                </a:lnTo>
                <a:lnTo>
                  <a:pt x="17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 decisions</a:t>
            </a:r>
            <a:endParaRPr lang="en-I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D6DBA59-9C65-41F2-B788-62AA60A271FC}"/>
              </a:ext>
            </a:extLst>
          </p:cNvPr>
          <p:cNvSpPr>
            <a:spLocks/>
          </p:cNvSpPr>
          <p:nvPr/>
        </p:nvSpPr>
        <p:spPr bwMode="auto">
          <a:xfrm>
            <a:off x="2331081" y="1943693"/>
            <a:ext cx="1767303" cy="2905944"/>
          </a:xfrm>
          <a:custGeom>
            <a:avLst/>
            <a:gdLst>
              <a:gd name="T0" fmla="*/ 1079 w 1110"/>
              <a:gd name="T1" fmla="*/ 1508 h 1828"/>
              <a:gd name="T2" fmla="*/ 914 w 1110"/>
              <a:gd name="T3" fmla="*/ 1508 h 1828"/>
              <a:gd name="T4" fmla="*/ 320 w 1110"/>
              <a:gd name="T5" fmla="*/ 914 h 1828"/>
              <a:gd name="T6" fmla="*/ 914 w 1110"/>
              <a:gd name="T7" fmla="*/ 320 h 1828"/>
              <a:gd name="T8" fmla="*/ 975 w 1110"/>
              <a:gd name="T9" fmla="*/ 320 h 1828"/>
              <a:gd name="T10" fmla="*/ 1110 w 1110"/>
              <a:gd name="T11" fmla="*/ 167 h 1828"/>
              <a:gd name="T12" fmla="*/ 970 w 1110"/>
              <a:gd name="T13" fmla="*/ 0 h 1828"/>
              <a:gd name="T14" fmla="*/ 914 w 1110"/>
              <a:gd name="T15" fmla="*/ 0 h 1828"/>
              <a:gd name="T16" fmla="*/ 268 w 1110"/>
              <a:gd name="T17" fmla="*/ 268 h 1828"/>
              <a:gd name="T18" fmla="*/ 0 w 1110"/>
              <a:gd name="T19" fmla="*/ 914 h 1828"/>
              <a:gd name="T20" fmla="*/ 268 w 1110"/>
              <a:gd name="T21" fmla="*/ 1560 h 1828"/>
              <a:gd name="T22" fmla="*/ 914 w 1110"/>
              <a:gd name="T23" fmla="*/ 1828 h 1828"/>
              <a:gd name="T24" fmla="*/ 1079 w 1110"/>
              <a:gd name="T25" fmla="*/ 1828 h 1828"/>
              <a:gd name="T26" fmla="*/ 941 w 1110"/>
              <a:gd name="T27" fmla="*/ 1673 h 1828"/>
              <a:gd name="T28" fmla="*/ 1079 w 1110"/>
              <a:gd name="T29" fmla="*/ 1508 h 1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10" h="1828">
                <a:moveTo>
                  <a:pt x="1079" y="1508"/>
                </a:moveTo>
                <a:cubicBezTo>
                  <a:pt x="914" y="1508"/>
                  <a:pt x="914" y="1508"/>
                  <a:pt x="914" y="1508"/>
                </a:cubicBezTo>
                <a:cubicBezTo>
                  <a:pt x="587" y="1508"/>
                  <a:pt x="320" y="1242"/>
                  <a:pt x="320" y="914"/>
                </a:cubicBezTo>
                <a:cubicBezTo>
                  <a:pt x="320" y="586"/>
                  <a:pt x="587" y="320"/>
                  <a:pt x="914" y="320"/>
                </a:cubicBezTo>
                <a:cubicBezTo>
                  <a:pt x="975" y="320"/>
                  <a:pt x="975" y="320"/>
                  <a:pt x="975" y="320"/>
                </a:cubicBezTo>
                <a:cubicBezTo>
                  <a:pt x="1110" y="167"/>
                  <a:pt x="1110" y="167"/>
                  <a:pt x="1110" y="167"/>
                </a:cubicBezTo>
                <a:cubicBezTo>
                  <a:pt x="970" y="0"/>
                  <a:pt x="970" y="0"/>
                  <a:pt x="970" y="0"/>
                </a:cubicBezTo>
                <a:cubicBezTo>
                  <a:pt x="914" y="0"/>
                  <a:pt x="914" y="0"/>
                  <a:pt x="914" y="0"/>
                </a:cubicBezTo>
                <a:cubicBezTo>
                  <a:pt x="670" y="0"/>
                  <a:pt x="441" y="95"/>
                  <a:pt x="268" y="268"/>
                </a:cubicBezTo>
                <a:cubicBezTo>
                  <a:pt x="96" y="440"/>
                  <a:pt x="0" y="670"/>
                  <a:pt x="0" y="914"/>
                </a:cubicBezTo>
                <a:cubicBezTo>
                  <a:pt x="0" y="1158"/>
                  <a:pt x="96" y="1388"/>
                  <a:pt x="268" y="1560"/>
                </a:cubicBezTo>
                <a:cubicBezTo>
                  <a:pt x="441" y="1733"/>
                  <a:pt x="670" y="1828"/>
                  <a:pt x="914" y="1828"/>
                </a:cubicBezTo>
                <a:cubicBezTo>
                  <a:pt x="1079" y="1828"/>
                  <a:pt x="1079" y="1828"/>
                  <a:pt x="1079" y="1828"/>
                </a:cubicBezTo>
                <a:cubicBezTo>
                  <a:pt x="941" y="1673"/>
                  <a:pt x="941" y="1673"/>
                  <a:pt x="941" y="1673"/>
                </a:cubicBezTo>
                <a:lnTo>
                  <a:pt x="1079" y="15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C25C09E-2C86-44B2-B6AB-804B1CF0D072}"/>
              </a:ext>
            </a:extLst>
          </p:cNvPr>
          <p:cNvSpPr>
            <a:spLocks/>
          </p:cNvSpPr>
          <p:nvPr/>
        </p:nvSpPr>
        <p:spPr bwMode="auto">
          <a:xfrm>
            <a:off x="6088949" y="1943694"/>
            <a:ext cx="2105722" cy="508805"/>
          </a:xfrm>
          <a:custGeom>
            <a:avLst/>
            <a:gdLst>
              <a:gd name="T0" fmla="*/ 11 w 1792"/>
              <a:gd name="T1" fmla="*/ 433 h 433"/>
              <a:gd name="T2" fmla="*/ 1609 w 1792"/>
              <a:gd name="T3" fmla="*/ 433 h 433"/>
              <a:gd name="T4" fmla="*/ 1792 w 1792"/>
              <a:gd name="T5" fmla="*/ 226 h 433"/>
              <a:gd name="T6" fmla="*/ 1602 w 1792"/>
              <a:gd name="T7" fmla="*/ 0 h 433"/>
              <a:gd name="T8" fmla="*/ 0 w 1792"/>
              <a:gd name="T9" fmla="*/ 0 h 433"/>
              <a:gd name="T10" fmla="*/ 193 w 1792"/>
              <a:gd name="T11" fmla="*/ 229 h 433"/>
              <a:gd name="T12" fmla="*/ 11 w 1792"/>
              <a:gd name="T13" fmla="*/ 433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92" h="433">
                <a:moveTo>
                  <a:pt x="11" y="433"/>
                </a:moveTo>
                <a:lnTo>
                  <a:pt x="1609" y="433"/>
                </a:lnTo>
                <a:lnTo>
                  <a:pt x="1792" y="226"/>
                </a:lnTo>
                <a:lnTo>
                  <a:pt x="1602" y="0"/>
                </a:lnTo>
                <a:lnTo>
                  <a:pt x="0" y="0"/>
                </a:lnTo>
                <a:lnTo>
                  <a:pt x="193" y="229"/>
                </a:lnTo>
                <a:lnTo>
                  <a:pt x="11" y="4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</a:t>
            </a:r>
            <a:endParaRPr lang="en-I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1311ADD-D0E6-4AF5-94EF-99D286F77620}"/>
              </a:ext>
            </a:extLst>
          </p:cNvPr>
          <p:cNvSpPr>
            <a:spLocks/>
          </p:cNvSpPr>
          <p:nvPr/>
        </p:nvSpPr>
        <p:spPr bwMode="auto">
          <a:xfrm>
            <a:off x="6007743" y="4340832"/>
            <a:ext cx="2092924" cy="508805"/>
          </a:xfrm>
          <a:custGeom>
            <a:avLst/>
            <a:gdLst>
              <a:gd name="T0" fmla="*/ 1788 w 1788"/>
              <a:gd name="T1" fmla="*/ 0 h 433"/>
              <a:gd name="T2" fmla="*/ 187 w 1788"/>
              <a:gd name="T3" fmla="*/ 0 h 433"/>
              <a:gd name="T4" fmla="*/ 0 w 1788"/>
              <a:gd name="T5" fmla="*/ 221 h 433"/>
              <a:gd name="T6" fmla="*/ 190 w 1788"/>
              <a:gd name="T7" fmla="*/ 433 h 433"/>
              <a:gd name="T8" fmla="*/ 1788 w 1788"/>
              <a:gd name="T9" fmla="*/ 433 h 433"/>
              <a:gd name="T10" fmla="*/ 1601 w 1788"/>
              <a:gd name="T11" fmla="*/ 224 h 433"/>
              <a:gd name="T12" fmla="*/ 1788 w 1788"/>
              <a:gd name="T13" fmla="*/ 0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8" h="433">
                <a:moveTo>
                  <a:pt x="1788" y="0"/>
                </a:moveTo>
                <a:lnTo>
                  <a:pt x="187" y="0"/>
                </a:lnTo>
                <a:lnTo>
                  <a:pt x="0" y="221"/>
                </a:lnTo>
                <a:lnTo>
                  <a:pt x="190" y="433"/>
                </a:lnTo>
                <a:lnTo>
                  <a:pt x="1788" y="433"/>
                </a:lnTo>
                <a:lnTo>
                  <a:pt x="1601" y="224"/>
                </a:lnTo>
                <a:lnTo>
                  <a:pt x="17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Judge Advisor facilitates discussions </a:t>
            </a:r>
            <a:endParaRPr lang="en-I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D2A2336-F8C0-4FAE-8651-0732C87B15E5}"/>
              </a:ext>
            </a:extLst>
          </p:cNvPr>
          <p:cNvSpPr>
            <a:spLocks/>
          </p:cNvSpPr>
          <p:nvPr/>
        </p:nvSpPr>
        <p:spPr bwMode="auto">
          <a:xfrm>
            <a:off x="8092440" y="1943693"/>
            <a:ext cx="1768478" cy="2905944"/>
          </a:xfrm>
          <a:custGeom>
            <a:avLst/>
            <a:gdLst>
              <a:gd name="T0" fmla="*/ 843 w 1110"/>
              <a:gd name="T1" fmla="*/ 268 h 1828"/>
              <a:gd name="T2" fmla="*/ 196 w 1110"/>
              <a:gd name="T3" fmla="*/ 0 h 1828"/>
              <a:gd name="T4" fmla="*/ 28 w 1110"/>
              <a:gd name="T5" fmla="*/ 0 h 1828"/>
              <a:gd name="T6" fmla="*/ 170 w 1110"/>
              <a:gd name="T7" fmla="*/ 169 h 1828"/>
              <a:gd name="T8" fmla="*/ 36 w 1110"/>
              <a:gd name="T9" fmla="*/ 320 h 1828"/>
              <a:gd name="T10" fmla="*/ 196 w 1110"/>
              <a:gd name="T11" fmla="*/ 320 h 1828"/>
              <a:gd name="T12" fmla="*/ 790 w 1110"/>
              <a:gd name="T13" fmla="*/ 914 h 1828"/>
              <a:gd name="T14" fmla="*/ 196 w 1110"/>
              <a:gd name="T15" fmla="*/ 1508 h 1828"/>
              <a:gd name="T16" fmla="*/ 138 w 1110"/>
              <a:gd name="T17" fmla="*/ 1508 h 1828"/>
              <a:gd name="T18" fmla="*/ 0 w 1110"/>
              <a:gd name="T19" fmla="*/ 1671 h 1828"/>
              <a:gd name="T20" fmla="*/ 140 w 1110"/>
              <a:gd name="T21" fmla="*/ 1828 h 1828"/>
              <a:gd name="T22" fmla="*/ 196 w 1110"/>
              <a:gd name="T23" fmla="*/ 1828 h 1828"/>
              <a:gd name="T24" fmla="*/ 843 w 1110"/>
              <a:gd name="T25" fmla="*/ 1560 h 1828"/>
              <a:gd name="T26" fmla="*/ 1110 w 1110"/>
              <a:gd name="T27" fmla="*/ 914 h 1828"/>
              <a:gd name="T28" fmla="*/ 843 w 1110"/>
              <a:gd name="T29" fmla="*/ 268 h 1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10" h="1828">
                <a:moveTo>
                  <a:pt x="843" y="268"/>
                </a:moveTo>
                <a:cubicBezTo>
                  <a:pt x="670" y="95"/>
                  <a:pt x="441" y="0"/>
                  <a:pt x="196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70" y="169"/>
                  <a:pt x="170" y="169"/>
                  <a:pt x="170" y="169"/>
                </a:cubicBezTo>
                <a:cubicBezTo>
                  <a:pt x="36" y="320"/>
                  <a:pt x="36" y="320"/>
                  <a:pt x="36" y="320"/>
                </a:cubicBezTo>
                <a:cubicBezTo>
                  <a:pt x="196" y="320"/>
                  <a:pt x="196" y="320"/>
                  <a:pt x="196" y="320"/>
                </a:cubicBezTo>
                <a:cubicBezTo>
                  <a:pt x="524" y="320"/>
                  <a:pt x="790" y="586"/>
                  <a:pt x="790" y="914"/>
                </a:cubicBezTo>
                <a:cubicBezTo>
                  <a:pt x="790" y="1242"/>
                  <a:pt x="524" y="1508"/>
                  <a:pt x="196" y="1508"/>
                </a:cubicBezTo>
                <a:cubicBezTo>
                  <a:pt x="138" y="1508"/>
                  <a:pt x="138" y="1508"/>
                  <a:pt x="138" y="1508"/>
                </a:cubicBezTo>
                <a:cubicBezTo>
                  <a:pt x="0" y="1671"/>
                  <a:pt x="0" y="1671"/>
                  <a:pt x="0" y="1671"/>
                </a:cubicBezTo>
                <a:cubicBezTo>
                  <a:pt x="140" y="1828"/>
                  <a:pt x="140" y="1828"/>
                  <a:pt x="140" y="1828"/>
                </a:cubicBezTo>
                <a:cubicBezTo>
                  <a:pt x="196" y="1828"/>
                  <a:pt x="196" y="1828"/>
                  <a:pt x="196" y="1828"/>
                </a:cubicBezTo>
                <a:cubicBezTo>
                  <a:pt x="441" y="1828"/>
                  <a:pt x="670" y="1733"/>
                  <a:pt x="843" y="1560"/>
                </a:cubicBezTo>
                <a:cubicBezTo>
                  <a:pt x="1015" y="1388"/>
                  <a:pt x="1110" y="1158"/>
                  <a:pt x="1110" y="914"/>
                </a:cubicBezTo>
                <a:cubicBezTo>
                  <a:pt x="1110" y="670"/>
                  <a:pt x="1015" y="440"/>
                  <a:pt x="843" y="2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6B38E48-B667-4194-8AF1-DFF9CEDCC0FD}"/>
              </a:ext>
            </a:extLst>
          </p:cNvPr>
          <p:cNvSpPr>
            <a:spLocks/>
          </p:cNvSpPr>
          <p:nvPr/>
        </p:nvSpPr>
        <p:spPr bwMode="auto">
          <a:xfrm>
            <a:off x="4077360" y="1943694"/>
            <a:ext cx="2105722" cy="508805"/>
          </a:xfrm>
          <a:custGeom>
            <a:avLst/>
            <a:gdLst>
              <a:gd name="T0" fmla="*/ 11 w 1792"/>
              <a:gd name="T1" fmla="*/ 433 h 433"/>
              <a:gd name="T2" fmla="*/ 1609 w 1792"/>
              <a:gd name="T3" fmla="*/ 433 h 433"/>
              <a:gd name="T4" fmla="*/ 1792 w 1792"/>
              <a:gd name="T5" fmla="*/ 226 h 433"/>
              <a:gd name="T6" fmla="*/ 1602 w 1792"/>
              <a:gd name="T7" fmla="*/ 0 h 433"/>
              <a:gd name="T8" fmla="*/ 0 w 1792"/>
              <a:gd name="T9" fmla="*/ 0 h 433"/>
              <a:gd name="T10" fmla="*/ 193 w 1792"/>
              <a:gd name="T11" fmla="*/ 229 h 433"/>
              <a:gd name="T12" fmla="*/ 11 w 1792"/>
              <a:gd name="T13" fmla="*/ 433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92" h="433">
                <a:moveTo>
                  <a:pt x="11" y="433"/>
                </a:moveTo>
                <a:lnTo>
                  <a:pt x="1609" y="433"/>
                </a:lnTo>
                <a:lnTo>
                  <a:pt x="1792" y="226"/>
                </a:lnTo>
                <a:lnTo>
                  <a:pt x="1602" y="0"/>
                </a:lnTo>
                <a:lnTo>
                  <a:pt x="0" y="0"/>
                </a:lnTo>
                <a:lnTo>
                  <a:pt x="193" y="229"/>
                </a:lnTo>
                <a:lnTo>
                  <a:pt x="11" y="4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award areas: </a:t>
            </a:r>
            <a:r>
              <a:rPr lang="en-US" sz="11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or Team Attribute </a:t>
            </a:r>
            <a:endParaRPr lang="en-I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F051B2D-6466-416F-9A5A-FB7A5252B7A9}"/>
              </a:ext>
            </a:extLst>
          </p:cNvPr>
          <p:cNvCxnSpPr>
            <a:cxnSpLocks/>
          </p:cNvCxnSpPr>
          <p:nvPr/>
        </p:nvCxnSpPr>
        <p:spPr>
          <a:xfrm>
            <a:off x="3875928" y="2714481"/>
            <a:ext cx="3810249" cy="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67CEA28-B5EA-4663-8298-80F0FB57A300}"/>
              </a:ext>
            </a:extLst>
          </p:cNvPr>
          <p:cNvCxnSpPr>
            <a:cxnSpLocks/>
          </p:cNvCxnSpPr>
          <p:nvPr/>
        </p:nvCxnSpPr>
        <p:spPr>
          <a:xfrm>
            <a:off x="4539788" y="4087148"/>
            <a:ext cx="3810249" cy="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F504659-972B-4299-AE59-04D1C6AAFDD8}"/>
              </a:ext>
            </a:extLst>
          </p:cNvPr>
          <p:cNvSpPr txBox="1"/>
          <p:nvPr/>
        </p:nvSpPr>
        <p:spPr>
          <a:xfrm rot="5400000">
            <a:off x="8066816" y="2748436"/>
            <a:ext cx="1810111" cy="121823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Team Materials</a:t>
            </a:r>
            <a:endParaRPr lang="en-I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84F4519-C6C3-47EC-97D8-99F66C987EC7}"/>
              </a:ext>
            </a:extLst>
          </p:cNvPr>
          <p:cNvSpPr txBox="1"/>
          <p:nvPr/>
        </p:nvSpPr>
        <p:spPr>
          <a:xfrm rot="16200000">
            <a:off x="2315488" y="2748438"/>
            <a:ext cx="1810111" cy="121823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Judges are divided into pairs </a:t>
            </a:r>
            <a:endParaRPr lang="en-I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F38565-16F3-454F-9D39-FF80A637EA07}"/>
              </a:ext>
            </a:extLst>
          </p:cNvPr>
          <p:cNvSpPr/>
          <p:nvPr/>
        </p:nvSpPr>
        <p:spPr>
          <a:xfrm>
            <a:off x="3115754" y="2709030"/>
            <a:ext cx="1378787" cy="1378788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63500" dist="381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Teams of Judges</a:t>
            </a:r>
            <a:endParaRPr lang="en-IN" sz="1400" dirty="0">
              <a:solidFill>
                <a:schemeClr val="bg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89D8F7C-3AA4-4F15-AAA0-AD3DF83DB3E5}"/>
              </a:ext>
            </a:extLst>
          </p:cNvPr>
          <p:cNvSpPr/>
          <p:nvPr/>
        </p:nvSpPr>
        <p:spPr>
          <a:xfrm>
            <a:off x="7686177" y="2709030"/>
            <a:ext cx="1378787" cy="1378788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63500" dist="381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kern="0" dirty="0">
                <a:solidFill>
                  <a:schemeClr val="bg1"/>
                </a:solidFill>
                <a:latin typeface="Arial"/>
                <a:cs typeface="Arial"/>
              </a:rPr>
              <a:t>FRC Teams</a:t>
            </a:r>
            <a:endParaRPr lang="en-IN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7816E1-03AF-4F09-9A02-63C5C23953B7}"/>
              </a:ext>
            </a:extLst>
          </p:cNvPr>
          <p:cNvSpPr txBox="1"/>
          <p:nvPr/>
        </p:nvSpPr>
        <p:spPr>
          <a:xfrm>
            <a:off x="4940729" y="3059018"/>
            <a:ext cx="2417706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defRPr/>
            </a:pPr>
            <a:r>
              <a:rPr lang="en-US" sz="2000" b="1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Robotics Judging </a:t>
            </a:r>
          </a:p>
        </p:txBody>
      </p:sp>
    </p:spTree>
    <p:extLst>
      <p:ext uri="{BB962C8B-B14F-4D97-AF65-F5344CB8AC3E}">
        <p14:creationId xmlns:p14="http://schemas.microsoft.com/office/powerpoint/2010/main" val="686416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E72A5298-FE4D-47FE-9489-D784DC31BC3E}"/>
              </a:ext>
            </a:extLst>
          </p:cNvPr>
          <p:cNvSpPr/>
          <p:nvPr/>
        </p:nvSpPr>
        <p:spPr>
          <a:xfrm>
            <a:off x="1589" y="4262610"/>
            <a:ext cx="12188825" cy="2595390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127" y="399480"/>
            <a:ext cx="11622340" cy="1293028"/>
          </a:xfrm>
        </p:spPr>
        <p:txBody>
          <a:bodyPr/>
          <a:lstStyle/>
          <a:p>
            <a:r>
              <a:rPr lang="en-IN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FIRST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Robotics Competition Process Flow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0899E85-0633-460A-B4D0-1881C39CB5EE}"/>
              </a:ext>
            </a:extLst>
          </p:cNvPr>
          <p:cNvSpPr txBox="1"/>
          <p:nvPr/>
        </p:nvSpPr>
        <p:spPr>
          <a:xfrm>
            <a:off x="1296130" y="5661249"/>
            <a:ext cx="24177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Judge Advisor will divide the Judges into teams of two or three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A7FD8E-4C6C-4381-89A4-803D57FF66F0}"/>
              </a:ext>
            </a:extLst>
          </p:cNvPr>
          <p:cNvSpPr txBox="1"/>
          <p:nvPr/>
        </p:nvSpPr>
        <p:spPr>
          <a:xfrm>
            <a:off x="8478165" y="5661248"/>
            <a:ext cx="24177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set of judges is interviewing for Machine or Team Attribute Awards (caveats for GA events)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9CCE31C-D311-4AFE-A781-28AD439F1B5D}"/>
              </a:ext>
            </a:extLst>
          </p:cNvPr>
          <p:cNvSpPr/>
          <p:nvPr/>
        </p:nvSpPr>
        <p:spPr>
          <a:xfrm>
            <a:off x="2132012" y="1772816"/>
            <a:ext cx="7927976" cy="324769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7730320-C975-4616-93F7-291579E3EFA3}"/>
              </a:ext>
            </a:extLst>
          </p:cNvPr>
          <p:cNvSpPr>
            <a:spLocks/>
          </p:cNvSpPr>
          <p:nvPr/>
        </p:nvSpPr>
        <p:spPr bwMode="auto">
          <a:xfrm>
            <a:off x="3996152" y="4340833"/>
            <a:ext cx="2101023" cy="508805"/>
          </a:xfrm>
          <a:custGeom>
            <a:avLst/>
            <a:gdLst>
              <a:gd name="T0" fmla="*/ 1788 w 1788"/>
              <a:gd name="T1" fmla="*/ 0 h 433"/>
              <a:gd name="T2" fmla="*/ 187 w 1788"/>
              <a:gd name="T3" fmla="*/ 0 h 433"/>
              <a:gd name="T4" fmla="*/ 0 w 1788"/>
              <a:gd name="T5" fmla="*/ 221 h 433"/>
              <a:gd name="T6" fmla="*/ 190 w 1788"/>
              <a:gd name="T7" fmla="*/ 433 h 433"/>
              <a:gd name="T8" fmla="*/ 1788 w 1788"/>
              <a:gd name="T9" fmla="*/ 433 h 433"/>
              <a:gd name="T10" fmla="*/ 1601 w 1788"/>
              <a:gd name="T11" fmla="*/ 224 h 433"/>
              <a:gd name="T12" fmla="*/ 1788 w 1788"/>
              <a:gd name="T13" fmla="*/ 0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8" h="433">
                <a:moveTo>
                  <a:pt x="1788" y="0"/>
                </a:moveTo>
                <a:lnTo>
                  <a:pt x="187" y="0"/>
                </a:lnTo>
                <a:lnTo>
                  <a:pt x="0" y="221"/>
                </a:lnTo>
                <a:lnTo>
                  <a:pt x="190" y="433"/>
                </a:lnTo>
                <a:lnTo>
                  <a:pt x="1788" y="433"/>
                </a:lnTo>
                <a:lnTo>
                  <a:pt x="1601" y="224"/>
                </a:lnTo>
                <a:lnTo>
                  <a:pt x="178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 decisions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D6DBA59-9C65-41F2-B788-62AA60A271FC}"/>
              </a:ext>
            </a:extLst>
          </p:cNvPr>
          <p:cNvSpPr>
            <a:spLocks/>
          </p:cNvSpPr>
          <p:nvPr/>
        </p:nvSpPr>
        <p:spPr bwMode="auto">
          <a:xfrm>
            <a:off x="2331081" y="1943693"/>
            <a:ext cx="1767303" cy="2905944"/>
          </a:xfrm>
          <a:custGeom>
            <a:avLst/>
            <a:gdLst>
              <a:gd name="T0" fmla="*/ 1079 w 1110"/>
              <a:gd name="T1" fmla="*/ 1508 h 1828"/>
              <a:gd name="T2" fmla="*/ 914 w 1110"/>
              <a:gd name="T3" fmla="*/ 1508 h 1828"/>
              <a:gd name="T4" fmla="*/ 320 w 1110"/>
              <a:gd name="T5" fmla="*/ 914 h 1828"/>
              <a:gd name="T6" fmla="*/ 914 w 1110"/>
              <a:gd name="T7" fmla="*/ 320 h 1828"/>
              <a:gd name="T8" fmla="*/ 975 w 1110"/>
              <a:gd name="T9" fmla="*/ 320 h 1828"/>
              <a:gd name="T10" fmla="*/ 1110 w 1110"/>
              <a:gd name="T11" fmla="*/ 167 h 1828"/>
              <a:gd name="T12" fmla="*/ 970 w 1110"/>
              <a:gd name="T13" fmla="*/ 0 h 1828"/>
              <a:gd name="T14" fmla="*/ 914 w 1110"/>
              <a:gd name="T15" fmla="*/ 0 h 1828"/>
              <a:gd name="T16" fmla="*/ 268 w 1110"/>
              <a:gd name="T17" fmla="*/ 268 h 1828"/>
              <a:gd name="T18" fmla="*/ 0 w 1110"/>
              <a:gd name="T19" fmla="*/ 914 h 1828"/>
              <a:gd name="T20" fmla="*/ 268 w 1110"/>
              <a:gd name="T21" fmla="*/ 1560 h 1828"/>
              <a:gd name="T22" fmla="*/ 914 w 1110"/>
              <a:gd name="T23" fmla="*/ 1828 h 1828"/>
              <a:gd name="T24" fmla="*/ 1079 w 1110"/>
              <a:gd name="T25" fmla="*/ 1828 h 1828"/>
              <a:gd name="T26" fmla="*/ 941 w 1110"/>
              <a:gd name="T27" fmla="*/ 1673 h 1828"/>
              <a:gd name="T28" fmla="*/ 1079 w 1110"/>
              <a:gd name="T29" fmla="*/ 1508 h 1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10" h="1828">
                <a:moveTo>
                  <a:pt x="1079" y="1508"/>
                </a:moveTo>
                <a:cubicBezTo>
                  <a:pt x="914" y="1508"/>
                  <a:pt x="914" y="1508"/>
                  <a:pt x="914" y="1508"/>
                </a:cubicBezTo>
                <a:cubicBezTo>
                  <a:pt x="587" y="1508"/>
                  <a:pt x="320" y="1242"/>
                  <a:pt x="320" y="914"/>
                </a:cubicBezTo>
                <a:cubicBezTo>
                  <a:pt x="320" y="586"/>
                  <a:pt x="587" y="320"/>
                  <a:pt x="914" y="320"/>
                </a:cubicBezTo>
                <a:cubicBezTo>
                  <a:pt x="975" y="320"/>
                  <a:pt x="975" y="320"/>
                  <a:pt x="975" y="320"/>
                </a:cubicBezTo>
                <a:cubicBezTo>
                  <a:pt x="1110" y="167"/>
                  <a:pt x="1110" y="167"/>
                  <a:pt x="1110" y="167"/>
                </a:cubicBezTo>
                <a:cubicBezTo>
                  <a:pt x="970" y="0"/>
                  <a:pt x="970" y="0"/>
                  <a:pt x="970" y="0"/>
                </a:cubicBezTo>
                <a:cubicBezTo>
                  <a:pt x="914" y="0"/>
                  <a:pt x="914" y="0"/>
                  <a:pt x="914" y="0"/>
                </a:cubicBezTo>
                <a:cubicBezTo>
                  <a:pt x="670" y="0"/>
                  <a:pt x="441" y="95"/>
                  <a:pt x="268" y="268"/>
                </a:cubicBezTo>
                <a:cubicBezTo>
                  <a:pt x="96" y="440"/>
                  <a:pt x="0" y="670"/>
                  <a:pt x="0" y="914"/>
                </a:cubicBezTo>
                <a:cubicBezTo>
                  <a:pt x="0" y="1158"/>
                  <a:pt x="96" y="1388"/>
                  <a:pt x="268" y="1560"/>
                </a:cubicBezTo>
                <a:cubicBezTo>
                  <a:pt x="441" y="1733"/>
                  <a:pt x="670" y="1828"/>
                  <a:pt x="914" y="1828"/>
                </a:cubicBezTo>
                <a:cubicBezTo>
                  <a:pt x="1079" y="1828"/>
                  <a:pt x="1079" y="1828"/>
                  <a:pt x="1079" y="1828"/>
                </a:cubicBezTo>
                <a:cubicBezTo>
                  <a:pt x="941" y="1673"/>
                  <a:pt x="941" y="1673"/>
                  <a:pt x="941" y="1673"/>
                </a:cubicBezTo>
                <a:lnTo>
                  <a:pt x="1079" y="15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C25C09E-2C86-44B2-B6AB-804B1CF0D072}"/>
              </a:ext>
            </a:extLst>
          </p:cNvPr>
          <p:cNvSpPr>
            <a:spLocks/>
          </p:cNvSpPr>
          <p:nvPr/>
        </p:nvSpPr>
        <p:spPr bwMode="auto">
          <a:xfrm>
            <a:off x="6088949" y="1943694"/>
            <a:ext cx="2105722" cy="508805"/>
          </a:xfrm>
          <a:custGeom>
            <a:avLst/>
            <a:gdLst>
              <a:gd name="T0" fmla="*/ 11 w 1792"/>
              <a:gd name="T1" fmla="*/ 433 h 433"/>
              <a:gd name="T2" fmla="*/ 1609 w 1792"/>
              <a:gd name="T3" fmla="*/ 433 h 433"/>
              <a:gd name="T4" fmla="*/ 1792 w 1792"/>
              <a:gd name="T5" fmla="*/ 226 h 433"/>
              <a:gd name="T6" fmla="*/ 1602 w 1792"/>
              <a:gd name="T7" fmla="*/ 0 h 433"/>
              <a:gd name="T8" fmla="*/ 0 w 1792"/>
              <a:gd name="T9" fmla="*/ 0 h 433"/>
              <a:gd name="T10" fmla="*/ 193 w 1792"/>
              <a:gd name="T11" fmla="*/ 229 h 433"/>
              <a:gd name="T12" fmla="*/ 11 w 1792"/>
              <a:gd name="T13" fmla="*/ 433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92" h="433">
                <a:moveTo>
                  <a:pt x="11" y="433"/>
                </a:moveTo>
                <a:lnTo>
                  <a:pt x="1609" y="433"/>
                </a:lnTo>
                <a:lnTo>
                  <a:pt x="1792" y="226"/>
                </a:lnTo>
                <a:lnTo>
                  <a:pt x="1602" y="0"/>
                </a:lnTo>
                <a:lnTo>
                  <a:pt x="0" y="0"/>
                </a:lnTo>
                <a:lnTo>
                  <a:pt x="193" y="229"/>
                </a:lnTo>
                <a:lnTo>
                  <a:pt x="11" y="4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1311ADD-D0E6-4AF5-94EF-99D286F77620}"/>
              </a:ext>
            </a:extLst>
          </p:cNvPr>
          <p:cNvSpPr>
            <a:spLocks/>
          </p:cNvSpPr>
          <p:nvPr/>
        </p:nvSpPr>
        <p:spPr bwMode="auto">
          <a:xfrm>
            <a:off x="6044297" y="4340833"/>
            <a:ext cx="2101023" cy="508805"/>
          </a:xfrm>
          <a:custGeom>
            <a:avLst/>
            <a:gdLst>
              <a:gd name="T0" fmla="*/ 1788 w 1788"/>
              <a:gd name="T1" fmla="*/ 0 h 433"/>
              <a:gd name="T2" fmla="*/ 187 w 1788"/>
              <a:gd name="T3" fmla="*/ 0 h 433"/>
              <a:gd name="T4" fmla="*/ 0 w 1788"/>
              <a:gd name="T5" fmla="*/ 221 h 433"/>
              <a:gd name="T6" fmla="*/ 190 w 1788"/>
              <a:gd name="T7" fmla="*/ 433 h 433"/>
              <a:gd name="T8" fmla="*/ 1788 w 1788"/>
              <a:gd name="T9" fmla="*/ 433 h 433"/>
              <a:gd name="T10" fmla="*/ 1601 w 1788"/>
              <a:gd name="T11" fmla="*/ 224 h 433"/>
              <a:gd name="T12" fmla="*/ 1788 w 1788"/>
              <a:gd name="T13" fmla="*/ 0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8" h="433">
                <a:moveTo>
                  <a:pt x="1788" y="0"/>
                </a:moveTo>
                <a:lnTo>
                  <a:pt x="187" y="0"/>
                </a:lnTo>
                <a:lnTo>
                  <a:pt x="0" y="221"/>
                </a:lnTo>
                <a:lnTo>
                  <a:pt x="190" y="433"/>
                </a:lnTo>
                <a:lnTo>
                  <a:pt x="1788" y="433"/>
                </a:lnTo>
                <a:lnTo>
                  <a:pt x="1601" y="224"/>
                </a:lnTo>
                <a:lnTo>
                  <a:pt x="178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Judge Advisor facilitates discussions 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D2A2336-F8C0-4FAE-8651-0732C87B15E5}"/>
              </a:ext>
            </a:extLst>
          </p:cNvPr>
          <p:cNvSpPr>
            <a:spLocks/>
          </p:cNvSpPr>
          <p:nvPr/>
        </p:nvSpPr>
        <p:spPr bwMode="auto">
          <a:xfrm>
            <a:off x="8092440" y="1943693"/>
            <a:ext cx="1768478" cy="2905944"/>
          </a:xfrm>
          <a:custGeom>
            <a:avLst/>
            <a:gdLst>
              <a:gd name="T0" fmla="*/ 843 w 1110"/>
              <a:gd name="T1" fmla="*/ 268 h 1828"/>
              <a:gd name="T2" fmla="*/ 196 w 1110"/>
              <a:gd name="T3" fmla="*/ 0 h 1828"/>
              <a:gd name="T4" fmla="*/ 28 w 1110"/>
              <a:gd name="T5" fmla="*/ 0 h 1828"/>
              <a:gd name="T6" fmla="*/ 170 w 1110"/>
              <a:gd name="T7" fmla="*/ 169 h 1828"/>
              <a:gd name="T8" fmla="*/ 36 w 1110"/>
              <a:gd name="T9" fmla="*/ 320 h 1828"/>
              <a:gd name="T10" fmla="*/ 196 w 1110"/>
              <a:gd name="T11" fmla="*/ 320 h 1828"/>
              <a:gd name="T12" fmla="*/ 790 w 1110"/>
              <a:gd name="T13" fmla="*/ 914 h 1828"/>
              <a:gd name="T14" fmla="*/ 196 w 1110"/>
              <a:gd name="T15" fmla="*/ 1508 h 1828"/>
              <a:gd name="T16" fmla="*/ 138 w 1110"/>
              <a:gd name="T17" fmla="*/ 1508 h 1828"/>
              <a:gd name="T18" fmla="*/ 0 w 1110"/>
              <a:gd name="T19" fmla="*/ 1671 h 1828"/>
              <a:gd name="T20" fmla="*/ 140 w 1110"/>
              <a:gd name="T21" fmla="*/ 1828 h 1828"/>
              <a:gd name="T22" fmla="*/ 196 w 1110"/>
              <a:gd name="T23" fmla="*/ 1828 h 1828"/>
              <a:gd name="T24" fmla="*/ 843 w 1110"/>
              <a:gd name="T25" fmla="*/ 1560 h 1828"/>
              <a:gd name="T26" fmla="*/ 1110 w 1110"/>
              <a:gd name="T27" fmla="*/ 914 h 1828"/>
              <a:gd name="T28" fmla="*/ 843 w 1110"/>
              <a:gd name="T29" fmla="*/ 268 h 1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10" h="1828">
                <a:moveTo>
                  <a:pt x="843" y="268"/>
                </a:moveTo>
                <a:cubicBezTo>
                  <a:pt x="670" y="95"/>
                  <a:pt x="441" y="0"/>
                  <a:pt x="196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70" y="169"/>
                  <a:pt x="170" y="169"/>
                  <a:pt x="170" y="169"/>
                </a:cubicBezTo>
                <a:cubicBezTo>
                  <a:pt x="36" y="320"/>
                  <a:pt x="36" y="320"/>
                  <a:pt x="36" y="320"/>
                </a:cubicBezTo>
                <a:cubicBezTo>
                  <a:pt x="196" y="320"/>
                  <a:pt x="196" y="320"/>
                  <a:pt x="196" y="320"/>
                </a:cubicBezTo>
                <a:cubicBezTo>
                  <a:pt x="524" y="320"/>
                  <a:pt x="790" y="586"/>
                  <a:pt x="790" y="914"/>
                </a:cubicBezTo>
                <a:cubicBezTo>
                  <a:pt x="790" y="1242"/>
                  <a:pt x="524" y="1508"/>
                  <a:pt x="196" y="1508"/>
                </a:cubicBezTo>
                <a:cubicBezTo>
                  <a:pt x="138" y="1508"/>
                  <a:pt x="138" y="1508"/>
                  <a:pt x="138" y="1508"/>
                </a:cubicBezTo>
                <a:cubicBezTo>
                  <a:pt x="0" y="1671"/>
                  <a:pt x="0" y="1671"/>
                  <a:pt x="0" y="1671"/>
                </a:cubicBezTo>
                <a:cubicBezTo>
                  <a:pt x="140" y="1828"/>
                  <a:pt x="140" y="1828"/>
                  <a:pt x="140" y="1828"/>
                </a:cubicBezTo>
                <a:cubicBezTo>
                  <a:pt x="196" y="1828"/>
                  <a:pt x="196" y="1828"/>
                  <a:pt x="196" y="1828"/>
                </a:cubicBezTo>
                <a:cubicBezTo>
                  <a:pt x="441" y="1828"/>
                  <a:pt x="670" y="1733"/>
                  <a:pt x="843" y="1560"/>
                </a:cubicBezTo>
                <a:cubicBezTo>
                  <a:pt x="1015" y="1388"/>
                  <a:pt x="1110" y="1158"/>
                  <a:pt x="1110" y="914"/>
                </a:cubicBezTo>
                <a:cubicBezTo>
                  <a:pt x="1110" y="670"/>
                  <a:pt x="1015" y="440"/>
                  <a:pt x="843" y="2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6B38E48-B667-4194-8AF1-DFF9CEDCC0FD}"/>
              </a:ext>
            </a:extLst>
          </p:cNvPr>
          <p:cNvSpPr>
            <a:spLocks/>
          </p:cNvSpPr>
          <p:nvPr/>
        </p:nvSpPr>
        <p:spPr bwMode="auto">
          <a:xfrm>
            <a:off x="4040804" y="1943694"/>
            <a:ext cx="2105722" cy="508805"/>
          </a:xfrm>
          <a:custGeom>
            <a:avLst/>
            <a:gdLst>
              <a:gd name="T0" fmla="*/ 11 w 1792"/>
              <a:gd name="T1" fmla="*/ 433 h 433"/>
              <a:gd name="T2" fmla="*/ 1609 w 1792"/>
              <a:gd name="T3" fmla="*/ 433 h 433"/>
              <a:gd name="T4" fmla="*/ 1792 w 1792"/>
              <a:gd name="T5" fmla="*/ 226 h 433"/>
              <a:gd name="T6" fmla="*/ 1602 w 1792"/>
              <a:gd name="T7" fmla="*/ 0 h 433"/>
              <a:gd name="T8" fmla="*/ 0 w 1792"/>
              <a:gd name="T9" fmla="*/ 0 h 433"/>
              <a:gd name="T10" fmla="*/ 193 w 1792"/>
              <a:gd name="T11" fmla="*/ 229 h 433"/>
              <a:gd name="T12" fmla="*/ 11 w 1792"/>
              <a:gd name="T13" fmla="*/ 433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92" h="433">
                <a:moveTo>
                  <a:pt x="11" y="433"/>
                </a:moveTo>
                <a:lnTo>
                  <a:pt x="1609" y="433"/>
                </a:lnTo>
                <a:lnTo>
                  <a:pt x="1792" y="226"/>
                </a:lnTo>
                <a:lnTo>
                  <a:pt x="1602" y="0"/>
                </a:lnTo>
                <a:lnTo>
                  <a:pt x="0" y="0"/>
                </a:lnTo>
                <a:lnTo>
                  <a:pt x="193" y="229"/>
                </a:lnTo>
                <a:lnTo>
                  <a:pt x="11" y="4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award areas: </a:t>
            </a:r>
            <a:r>
              <a:rPr lang="en-US" sz="12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or Team Attribute </a:t>
            </a:r>
            <a:endParaRPr lang="en-IN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F051B2D-6466-416F-9A5A-FB7A5252B7A9}"/>
              </a:ext>
            </a:extLst>
          </p:cNvPr>
          <p:cNvCxnSpPr>
            <a:cxnSpLocks/>
          </p:cNvCxnSpPr>
          <p:nvPr/>
        </p:nvCxnSpPr>
        <p:spPr>
          <a:xfrm>
            <a:off x="3875928" y="2714481"/>
            <a:ext cx="3810249" cy="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67CEA28-B5EA-4663-8298-80F0FB57A300}"/>
              </a:ext>
            </a:extLst>
          </p:cNvPr>
          <p:cNvCxnSpPr>
            <a:cxnSpLocks/>
          </p:cNvCxnSpPr>
          <p:nvPr/>
        </p:nvCxnSpPr>
        <p:spPr>
          <a:xfrm>
            <a:off x="4539788" y="4087148"/>
            <a:ext cx="3810249" cy="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F504659-972B-4299-AE59-04D1C6AAFDD8}"/>
              </a:ext>
            </a:extLst>
          </p:cNvPr>
          <p:cNvSpPr txBox="1"/>
          <p:nvPr/>
        </p:nvSpPr>
        <p:spPr>
          <a:xfrm rot="5400000">
            <a:off x="8066816" y="2748436"/>
            <a:ext cx="1810111" cy="121823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Team Materials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84F4519-C6C3-47EC-97D8-99F66C987EC7}"/>
              </a:ext>
            </a:extLst>
          </p:cNvPr>
          <p:cNvSpPr txBox="1"/>
          <p:nvPr/>
        </p:nvSpPr>
        <p:spPr>
          <a:xfrm rot="16200000">
            <a:off x="2315488" y="2748438"/>
            <a:ext cx="1810111" cy="121823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Judges are divided into pairs</a:t>
            </a:r>
            <a:endParaRPr lang="en-I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F38565-16F3-454F-9D39-FF80A637EA07}"/>
              </a:ext>
            </a:extLst>
          </p:cNvPr>
          <p:cNvSpPr/>
          <p:nvPr/>
        </p:nvSpPr>
        <p:spPr>
          <a:xfrm>
            <a:off x="3115754" y="2709030"/>
            <a:ext cx="1378787" cy="1378788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63500" dist="381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Teams of Judges</a:t>
            </a:r>
            <a:endParaRPr lang="en-IN" sz="1400" dirty="0">
              <a:solidFill>
                <a:schemeClr val="bg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89D8F7C-3AA4-4F15-AAA0-AD3DF83DB3E5}"/>
              </a:ext>
            </a:extLst>
          </p:cNvPr>
          <p:cNvSpPr/>
          <p:nvPr/>
        </p:nvSpPr>
        <p:spPr>
          <a:xfrm>
            <a:off x="7686177" y="2709030"/>
            <a:ext cx="1378787" cy="1378788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63500" dist="381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FRC Teams</a:t>
            </a:r>
            <a:endParaRPr lang="en-IN" sz="1400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7816E1-03AF-4F09-9A02-63C5C23953B7}"/>
              </a:ext>
            </a:extLst>
          </p:cNvPr>
          <p:cNvSpPr txBox="1"/>
          <p:nvPr/>
        </p:nvSpPr>
        <p:spPr>
          <a:xfrm>
            <a:off x="4937673" y="3001220"/>
            <a:ext cx="2417706" cy="101566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defRPr/>
            </a:pPr>
            <a:r>
              <a:rPr lang="en-US" sz="2000" b="1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Robotics Judging </a:t>
            </a:r>
          </a:p>
          <a:p>
            <a:pPr algn="ctr">
              <a:defRPr/>
            </a:pPr>
            <a:endParaRPr lang="en-US" sz="2000" b="1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519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E72A5298-FE4D-47FE-9489-D784DC31BC3E}"/>
              </a:ext>
            </a:extLst>
          </p:cNvPr>
          <p:cNvSpPr/>
          <p:nvPr/>
        </p:nvSpPr>
        <p:spPr>
          <a:xfrm>
            <a:off x="1589" y="4262610"/>
            <a:ext cx="12188825" cy="2595390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47" y="266826"/>
            <a:ext cx="11688722" cy="1293028"/>
          </a:xfrm>
        </p:spPr>
        <p:txBody>
          <a:bodyPr/>
          <a:lstStyle/>
          <a:p>
            <a:r>
              <a:rPr lang="en-IN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FIRST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Robotics Competition Process Flow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0899E85-0633-460A-B4D0-1881C39CB5EE}"/>
              </a:ext>
            </a:extLst>
          </p:cNvPr>
          <p:cNvSpPr txBox="1"/>
          <p:nvPr/>
        </p:nvSpPr>
        <p:spPr>
          <a:xfrm>
            <a:off x="1296130" y="5661248"/>
            <a:ext cx="2417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the award categories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A7FD8E-4C6C-4381-89A4-803D57FF66F0}"/>
              </a:ext>
            </a:extLst>
          </p:cNvPr>
          <p:cNvSpPr txBox="1"/>
          <p:nvPr/>
        </p:nvSpPr>
        <p:spPr>
          <a:xfrm>
            <a:off x="8478165" y="5661249"/>
            <a:ext cx="24177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Team materials to be able to support what your team shares with the judges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9CCE31C-D311-4AFE-A781-28AD439F1B5D}"/>
              </a:ext>
            </a:extLst>
          </p:cNvPr>
          <p:cNvSpPr/>
          <p:nvPr/>
        </p:nvSpPr>
        <p:spPr>
          <a:xfrm>
            <a:off x="2132012" y="1772816"/>
            <a:ext cx="7927976" cy="324769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7730320-C975-4616-93F7-291579E3EFA3}"/>
              </a:ext>
            </a:extLst>
          </p:cNvPr>
          <p:cNvSpPr>
            <a:spLocks/>
          </p:cNvSpPr>
          <p:nvPr/>
        </p:nvSpPr>
        <p:spPr bwMode="auto">
          <a:xfrm>
            <a:off x="3996152" y="4340833"/>
            <a:ext cx="2101023" cy="508805"/>
          </a:xfrm>
          <a:custGeom>
            <a:avLst/>
            <a:gdLst>
              <a:gd name="T0" fmla="*/ 1788 w 1788"/>
              <a:gd name="T1" fmla="*/ 0 h 433"/>
              <a:gd name="T2" fmla="*/ 187 w 1788"/>
              <a:gd name="T3" fmla="*/ 0 h 433"/>
              <a:gd name="T4" fmla="*/ 0 w 1788"/>
              <a:gd name="T5" fmla="*/ 221 h 433"/>
              <a:gd name="T6" fmla="*/ 190 w 1788"/>
              <a:gd name="T7" fmla="*/ 433 h 433"/>
              <a:gd name="T8" fmla="*/ 1788 w 1788"/>
              <a:gd name="T9" fmla="*/ 433 h 433"/>
              <a:gd name="T10" fmla="*/ 1601 w 1788"/>
              <a:gd name="T11" fmla="*/ 224 h 433"/>
              <a:gd name="T12" fmla="*/ 1788 w 1788"/>
              <a:gd name="T13" fmla="*/ 0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8" h="433">
                <a:moveTo>
                  <a:pt x="1788" y="0"/>
                </a:moveTo>
                <a:lnTo>
                  <a:pt x="187" y="0"/>
                </a:lnTo>
                <a:lnTo>
                  <a:pt x="0" y="221"/>
                </a:lnTo>
                <a:lnTo>
                  <a:pt x="190" y="433"/>
                </a:lnTo>
                <a:lnTo>
                  <a:pt x="1788" y="433"/>
                </a:lnTo>
                <a:lnTo>
                  <a:pt x="1601" y="224"/>
                </a:lnTo>
                <a:lnTo>
                  <a:pt x="178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 decisions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D6DBA59-9C65-41F2-B788-62AA60A271FC}"/>
              </a:ext>
            </a:extLst>
          </p:cNvPr>
          <p:cNvSpPr>
            <a:spLocks/>
          </p:cNvSpPr>
          <p:nvPr/>
        </p:nvSpPr>
        <p:spPr bwMode="auto">
          <a:xfrm>
            <a:off x="2331081" y="1943693"/>
            <a:ext cx="1767303" cy="2905944"/>
          </a:xfrm>
          <a:custGeom>
            <a:avLst/>
            <a:gdLst>
              <a:gd name="T0" fmla="*/ 1079 w 1110"/>
              <a:gd name="T1" fmla="*/ 1508 h 1828"/>
              <a:gd name="T2" fmla="*/ 914 w 1110"/>
              <a:gd name="T3" fmla="*/ 1508 h 1828"/>
              <a:gd name="T4" fmla="*/ 320 w 1110"/>
              <a:gd name="T5" fmla="*/ 914 h 1828"/>
              <a:gd name="T6" fmla="*/ 914 w 1110"/>
              <a:gd name="T7" fmla="*/ 320 h 1828"/>
              <a:gd name="T8" fmla="*/ 975 w 1110"/>
              <a:gd name="T9" fmla="*/ 320 h 1828"/>
              <a:gd name="T10" fmla="*/ 1110 w 1110"/>
              <a:gd name="T11" fmla="*/ 167 h 1828"/>
              <a:gd name="T12" fmla="*/ 970 w 1110"/>
              <a:gd name="T13" fmla="*/ 0 h 1828"/>
              <a:gd name="T14" fmla="*/ 914 w 1110"/>
              <a:gd name="T15" fmla="*/ 0 h 1828"/>
              <a:gd name="T16" fmla="*/ 268 w 1110"/>
              <a:gd name="T17" fmla="*/ 268 h 1828"/>
              <a:gd name="T18" fmla="*/ 0 w 1110"/>
              <a:gd name="T19" fmla="*/ 914 h 1828"/>
              <a:gd name="T20" fmla="*/ 268 w 1110"/>
              <a:gd name="T21" fmla="*/ 1560 h 1828"/>
              <a:gd name="T22" fmla="*/ 914 w 1110"/>
              <a:gd name="T23" fmla="*/ 1828 h 1828"/>
              <a:gd name="T24" fmla="*/ 1079 w 1110"/>
              <a:gd name="T25" fmla="*/ 1828 h 1828"/>
              <a:gd name="T26" fmla="*/ 941 w 1110"/>
              <a:gd name="T27" fmla="*/ 1673 h 1828"/>
              <a:gd name="T28" fmla="*/ 1079 w 1110"/>
              <a:gd name="T29" fmla="*/ 1508 h 1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10" h="1828">
                <a:moveTo>
                  <a:pt x="1079" y="1508"/>
                </a:moveTo>
                <a:cubicBezTo>
                  <a:pt x="914" y="1508"/>
                  <a:pt x="914" y="1508"/>
                  <a:pt x="914" y="1508"/>
                </a:cubicBezTo>
                <a:cubicBezTo>
                  <a:pt x="587" y="1508"/>
                  <a:pt x="320" y="1242"/>
                  <a:pt x="320" y="914"/>
                </a:cubicBezTo>
                <a:cubicBezTo>
                  <a:pt x="320" y="586"/>
                  <a:pt x="587" y="320"/>
                  <a:pt x="914" y="320"/>
                </a:cubicBezTo>
                <a:cubicBezTo>
                  <a:pt x="975" y="320"/>
                  <a:pt x="975" y="320"/>
                  <a:pt x="975" y="320"/>
                </a:cubicBezTo>
                <a:cubicBezTo>
                  <a:pt x="1110" y="167"/>
                  <a:pt x="1110" y="167"/>
                  <a:pt x="1110" y="167"/>
                </a:cubicBezTo>
                <a:cubicBezTo>
                  <a:pt x="970" y="0"/>
                  <a:pt x="970" y="0"/>
                  <a:pt x="970" y="0"/>
                </a:cubicBezTo>
                <a:cubicBezTo>
                  <a:pt x="914" y="0"/>
                  <a:pt x="914" y="0"/>
                  <a:pt x="914" y="0"/>
                </a:cubicBezTo>
                <a:cubicBezTo>
                  <a:pt x="670" y="0"/>
                  <a:pt x="441" y="95"/>
                  <a:pt x="268" y="268"/>
                </a:cubicBezTo>
                <a:cubicBezTo>
                  <a:pt x="96" y="440"/>
                  <a:pt x="0" y="670"/>
                  <a:pt x="0" y="914"/>
                </a:cubicBezTo>
                <a:cubicBezTo>
                  <a:pt x="0" y="1158"/>
                  <a:pt x="96" y="1388"/>
                  <a:pt x="268" y="1560"/>
                </a:cubicBezTo>
                <a:cubicBezTo>
                  <a:pt x="441" y="1733"/>
                  <a:pt x="670" y="1828"/>
                  <a:pt x="914" y="1828"/>
                </a:cubicBezTo>
                <a:cubicBezTo>
                  <a:pt x="1079" y="1828"/>
                  <a:pt x="1079" y="1828"/>
                  <a:pt x="1079" y="1828"/>
                </a:cubicBezTo>
                <a:cubicBezTo>
                  <a:pt x="941" y="1673"/>
                  <a:pt x="941" y="1673"/>
                  <a:pt x="941" y="1673"/>
                </a:cubicBezTo>
                <a:lnTo>
                  <a:pt x="1079" y="15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C25C09E-2C86-44B2-B6AB-804B1CF0D072}"/>
              </a:ext>
            </a:extLst>
          </p:cNvPr>
          <p:cNvSpPr>
            <a:spLocks/>
          </p:cNvSpPr>
          <p:nvPr/>
        </p:nvSpPr>
        <p:spPr bwMode="auto">
          <a:xfrm>
            <a:off x="6088949" y="1943694"/>
            <a:ext cx="2105722" cy="508805"/>
          </a:xfrm>
          <a:custGeom>
            <a:avLst/>
            <a:gdLst>
              <a:gd name="T0" fmla="*/ 11 w 1792"/>
              <a:gd name="T1" fmla="*/ 433 h 433"/>
              <a:gd name="T2" fmla="*/ 1609 w 1792"/>
              <a:gd name="T3" fmla="*/ 433 h 433"/>
              <a:gd name="T4" fmla="*/ 1792 w 1792"/>
              <a:gd name="T5" fmla="*/ 226 h 433"/>
              <a:gd name="T6" fmla="*/ 1602 w 1792"/>
              <a:gd name="T7" fmla="*/ 0 h 433"/>
              <a:gd name="T8" fmla="*/ 0 w 1792"/>
              <a:gd name="T9" fmla="*/ 0 h 433"/>
              <a:gd name="T10" fmla="*/ 193 w 1792"/>
              <a:gd name="T11" fmla="*/ 229 h 433"/>
              <a:gd name="T12" fmla="*/ 11 w 1792"/>
              <a:gd name="T13" fmla="*/ 433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92" h="433">
                <a:moveTo>
                  <a:pt x="11" y="433"/>
                </a:moveTo>
                <a:lnTo>
                  <a:pt x="1609" y="433"/>
                </a:lnTo>
                <a:lnTo>
                  <a:pt x="1792" y="226"/>
                </a:lnTo>
                <a:lnTo>
                  <a:pt x="1602" y="0"/>
                </a:lnTo>
                <a:lnTo>
                  <a:pt x="0" y="0"/>
                </a:lnTo>
                <a:lnTo>
                  <a:pt x="193" y="229"/>
                </a:lnTo>
                <a:lnTo>
                  <a:pt x="11" y="4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Interview (teams should see two sets)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1311ADD-D0E6-4AF5-94EF-99D286F77620}"/>
              </a:ext>
            </a:extLst>
          </p:cNvPr>
          <p:cNvSpPr>
            <a:spLocks/>
          </p:cNvSpPr>
          <p:nvPr/>
        </p:nvSpPr>
        <p:spPr bwMode="auto">
          <a:xfrm>
            <a:off x="6044297" y="4340833"/>
            <a:ext cx="2101023" cy="508805"/>
          </a:xfrm>
          <a:custGeom>
            <a:avLst/>
            <a:gdLst>
              <a:gd name="T0" fmla="*/ 1788 w 1788"/>
              <a:gd name="T1" fmla="*/ 0 h 433"/>
              <a:gd name="T2" fmla="*/ 187 w 1788"/>
              <a:gd name="T3" fmla="*/ 0 h 433"/>
              <a:gd name="T4" fmla="*/ 0 w 1788"/>
              <a:gd name="T5" fmla="*/ 221 h 433"/>
              <a:gd name="T6" fmla="*/ 190 w 1788"/>
              <a:gd name="T7" fmla="*/ 433 h 433"/>
              <a:gd name="T8" fmla="*/ 1788 w 1788"/>
              <a:gd name="T9" fmla="*/ 433 h 433"/>
              <a:gd name="T10" fmla="*/ 1601 w 1788"/>
              <a:gd name="T11" fmla="*/ 224 h 433"/>
              <a:gd name="T12" fmla="*/ 1788 w 1788"/>
              <a:gd name="T13" fmla="*/ 0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8" h="433">
                <a:moveTo>
                  <a:pt x="1788" y="0"/>
                </a:moveTo>
                <a:lnTo>
                  <a:pt x="187" y="0"/>
                </a:lnTo>
                <a:lnTo>
                  <a:pt x="0" y="221"/>
                </a:lnTo>
                <a:lnTo>
                  <a:pt x="190" y="433"/>
                </a:lnTo>
                <a:lnTo>
                  <a:pt x="1788" y="433"/>
                </a:lnTo>
                <a:lnTo>
                  <a:pt x="1601" y="224"/>
                </a:lnTo>
                <a:lnTo>
                  <a:pt x="178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Judge Advisor facilitates discussions 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D2A2336-F8C0-4FAE-8651-0732C87B15E5}"/>
              </a:ext>
            </a:extLst>
          </p:cNvPr>
          <p:cNvSpPr>
            <a:spLocks/>
          </p:cNvSpPr>
          <p:nvPr/>
        </p:nvSpPr>
        <p:spPr bwMode="auto">
          <a:xfrm>
            <a:off x="8092440" y="1943693"/>
            <a:ext cx="1768478" cy="2905944"/>
          </a:xfrm>
          <a:custGeom>
            <a:avLst/>
            <a:gdLst>
              <a:gd name="T0" fmla="*/ 843 w 1110"/>
              <a:gd name="T1" fmla="*/ 268 h 1828"/>
              <a:gd name="T2" fmla="*/ 196 w 1110"/>
              <a:gd name="T3" fmla="*/ 0 h 1828"/>
              <a:gd name="T4" fmla="*/ 28 w 1110"/>
              <a:gd name="T5" fmla="*/ 0 h 1828"/>
              <a:gd name="T6" fmla="*/ 170 w 1110"/>
              <a:gd name="T7" fmla="*/ 169 h 1828"/>
              <a:gd name="T8" fmla="*/ 36 w 1110"/>
              <a:gd name="T9" fmla="*/ 320 h 1828"/>
              <a:gd name="T10" fmla="*/ 196 w 1110"/>
              <a:gd name="T11" fmla="*/ 320 h 1828"/>
              <a:gd name="T12" fmla="*/ 790 w 1110"/>
              <a:gd name="T13" fmla="*/ 914 h 1828"/>
              <a:gd name="T14" fmla="*/ 196 w 1110"/>
              <a:gd name="T15" fmla="*/ 1508 h 1828"/>
              <a:gd name="T16" fmla="*/ 138 w 1110"/>
              <a:gd name="T17" fmla="*/ 1508 h 1828"/>
              <a:gd name="T18" fmla="*/ 0 w 1110"/>
              <a:gd name="T19" fmla="*/ 1671 h 1828"/>
              <a:gd name="T20" fmla="*/ 140 w 1110"/>
              <a:gd name="T21" fmla="*/ 1828 h 1828"/>
              <a:gd name="T22" fmla="*/ 196 w 1110"/>
              <a:gd name="T23" fmla="*/ 1828 h 1828"/>
              <a:gd name="T24" fmla="*/ 843 w 1110"/>
              <a:gd name="T25" fmla="*/ 1560 h 1828"/>
              <a:gd name="T26" fmla="*/ 1110 w 1110"/>
              <a:gd name="T27" fmla="*/ 914 h 1828"/>
              <a:gd name="T28" fmla="*/ 843 w 1110"/>
              <a:gd name="T29" fmla="*/ 268 h 1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10" h="1828">
                <a:moveTo>
                  <a:pt x="843" y="268"/>
                </a:moveTo>
                <a:cubicBezTo>
                  <a:pt x="670" y="95"/>
                  <a:pt x="441" y="0"/>
                  <a:pt x="196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70" y="169"/>
                  <a:pt x="170" y="169"/>
                  <a:pt x="170" y="169"/>
                </a:cubicBezTo>
                <a:cubicBezTo>
                  <a:pt x="36" y="320"/>
                  <a:pt x="36" y="320"/>
                  <a:pt x="36" y="320"/>
                </a:cubicBezTo>
                <a:cubicBezTo>
                  <a:pt x="196" y="320"/>
                  <a:pt x="196" y="320"/>
                  <a:pt x="196" y="320"/>
                </a:cubicBezTo>
                <a:cubicBezTo>
                  <a:pt x="524" y="320"/>
                  <a:pt x="790" y="586"/>
                  <a:pt x="790" y="914"/>
                </a:cubicBezTo>
                <a:cubicBezTo>
                  <a:pt x="790" y="1242"/>
                  <a:pt x="524" y="1508"/>
                  <a:pt x="196" y="1508"/>
                </a:cubicBezTo>
                <a:cubicBezTo>
                  <a:pt x="138" y="1508"/>
                  <a:pt x="138" y="1508"/>
                  <a:pt x="138" y="1508"/>
                </a:cubicBezTo>
                <a:cubicBezTo>
                  <a:pt x="0" y="1671"/>
                  <a:pt x="0" y="1671"/>
                  <a:pt x="0" y="1671"/>
                </a:cubicBezTo>
                <a:cubicBezTo>
                  <a:pt x="140" y="1828"/>
                  <a:pt x="140" y="1828"/>
                  <a:pt x="140" y="1828"/>
                </a:cubicBezTo>
                <a:cubicBezTo>
                  <a:pt x="196" y="1828"/>
                  <a:pt x="196" y="1828"/>
                  <a:pt x="196" y="1828"/>
                </a:cubicBezTo>
                <a:cubicBezTo>
                  <a:pt x="441" y="1828"/>
                  <a:pt x="670" y="1733"/>
                  <a:pt x="843" y="1560"/>
                </a:cubicBezTo>
                <a:cubicBezTo>
                  <a:pt x="1015" y="1388"/>
                  <a:pt x="1110" y="1158"/>
                  <a:pt x="1110" y="914"/>
                </a:cubicBezTo>
                <a:cubicBezTo>
                  <a:pt x="1110" y="670"/>
                  <a:pt x="1015" y="440"/>
                  <a:pt x="843" y="2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6B38E48-B667-4194-8AF1-DFF9CEDCC0FD}"/>
              </a:ext>
            </a:extLst>
          </p:cNvPr>
          <p:cNvSpPr>
            <a:spLocks/>
          </p:cNvSpPr>
          <p:nvPr/>
        </p:nvSpPr>
        <p:spPr bwMode="auto">
          <a:xfrm>
            <a:off x="4040804" y="1943694"/>
            <a:ext cx="2105722" cy="508805"/>
          </a:xfrm>
          <a:custGeom>
            <a:avLst/>
            <a:gdLst>
              <a:gd name="T0" fmla="*/ 11 w 1792"/>
              <a:gd name="T1" fmla="*/ 433 h 433"/>
              <a:gd name="T2" fmla="*/ 1609 w 1792"/>
              <a:gd name="T3" fmla="*/ 433 h 433"/>
              <a:gd name="T4" fmla="*/ 1792 w 1792"/>
              <a:gd name="T5" fmla="*/ 226 h 433"/>
              <a:gd name="T6" fmla="*/ 1602 w 1792"/>
              <a:gd name="T7" fmla="*/ 0 h 433"/>
              <a:gd name="T8" fmla="*/ 0 w 1792"/>
              <a:gd name="T9" fmla="*/ 0 h 433"/>
              <a:gd name="T10" fmla="*/ 193 w 1792"/>
              <a:gd name="T11" fmla="*/ 229 h 433"/>
              <a:gd name="T12" fmla="*/ 11 w 1792"/>
              <a:gd name="T13" fmla="*/ 433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92" h="433">
                <a:moveTo>
                  <a:pt x="11" y="433"/>
                </a:moveTo>
                <a:lnTo>
                  <a:pt x="1609" y="433"/>
                </a:lnTo>
                <a:lnTo>
                  <a:pt x="1792" y="226"/>
                </a:lnTo>
                <a:lnTo>
                  <a:pt x="1602" y="0"/>
                </a:lnTo>
                <a:lnTo>
                  <a:pt x="0" y="0"/>
                </a:lnTo>
                <a:lnTo>
                  <a:pt x="193" y="229"/>
                </a:lnTo>
                <a:lnTo>
                  <a:pt x="11" y="4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award areas: </a:t>
            </a:r>
            <a:r>
              <a:rPr lang="en-US" sz="12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or Team Attribute </a:t>
            </a:r>
            <a:endParaRPr lang="en-IN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F051B2D-6466-416F-9A5A-FB7A5252B7A9}"/>
              </a:ext>
            </a:extLst>
          </p:cNvPr>
          <p:cNvCxnSpPr>
            <a:cxnSpLocks/>
          </p:cNvCxnSpPr>
          <p:nvPr/>
        </p:nvCxnSpPr>
        <p:spPr>
          <a:xfrm>
            <a:off x="3875928" y="2714481"/>
            <a:ext cx="3810249" cy="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67CEA28-B5EA-4663-8298-80F0FB57A300}"/>
              </a:ext>
            </a:extLst>
          </p:cNvPr>
          <p:cNvCxnSpPr>
            <a:cxnSpLocks/>
          </p:cNvCxnSpPr>
          <p:nvPr/>
        </p:nvCxnSpPr>
        <p:spPr>
          <a:xfrm>
            <a:off x="4539788" y="4087148"/>
            <a:ext cx="3810249" cy="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F504659-972B-4299-AE59-04D1C6AAFDD8}"/>
              </a:ext>
            </a:extLst>
          </p:cNvPr>
          <p:cNvSpPr txBox="1"/>
          <p:nvPr/>
        </p:nvSpPr>
        <p:spPr>
          <a:xfrm rot="5400000">
            <a:off x="8066816" y="2748437"/>
            <a:ext cx="1810111" cy="121823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 and present team materials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84F4519-C6C3-47EC-97D8-99F66C987EC7}"/>
              </a:ext>
            </a:extLst>
          </p:cNvPr>
          <p:cNvSpPr txBox="1"/>
          <p:nvPr/>
        </p:nvSpPr>
        <p:spPr>
          <a:xfrm rot="16200000">
            <a:off x="2315488" y="2748438"/>
            <a:ext cx="1810111" cy="121823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4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Judges are divided into pairs</a:t>
            </a:r>
            <a:endParaRPr lang="en-IN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F38565-16F3-454F-9D39-FF80A637EA07}"/>
              </a:ext>
            </a:extLst>
          </p:cNvPr>
          <p:cNvSpPr/>
          <p:nvPr/>
        </p:nvSpPr>
        <p:spPr>
          <a:xfrm>
            <a:off x="3115754" y="2709030"/>
            <a:ext cx="1378787" cy="1378788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63500" dist="381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Teams of Judges</a:t>
            </a:r>
            <a:endParaRPr lang="en-IN" sz="1400" dirty="0">
              <a:solidFill>
                <a:schemeClr val="bg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89D8F7C-3AA4-4F15-AAA0-AD3DF83DB3E5}"/>
              </a:ext>
            </a:extLst>
          </p:cNvPr>
          <p:cNvSpPr/>
          <p:nvPr/>
        </p:nvSpPr>
        <p:spPr>
          <a:xfrm>
            <a:off x="7686177" y="2709030"/>
            <a:ext cx="1378787" cy="1378788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63500" dist="381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FRC Teams</a:t>
            </a:r>
            <a:endParaRPr lang="en-IN" sz="1400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7816E1-03AF-4F09-9A02-63C5C23953B7}"/>
              </a:ext>
            </a:extLst>
          </p:cNvPr>
          <p:cNvSpPr txBox="1"/>
          <p:nvPr/>
        </p:nvSpPr>
        <p:spPr>
          <a:xfrm>
            <a:off x="4895250" y="2937589"/>
            <a:ext cx="2417706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defRPr/>
            </a:pPr>
            <a:r>
              <a:rPr lang="en-US" sz="2000" b="1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Robotics Judging </a:t>
            </a:r>
          </a:p>
        </p:txBody>
      </p:sp>
    </p:spTree>
    <p:extLst>
      <p:ext uri="{BB962C8B-B14F-4D97-AF65-F5344CB8AC3E}">
        <p14:creationId xmlns:p14="http://schemas.microsoft.com/office/powerpoint/2010/main" val="2156120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E72A5298-FE4D-47FE-9489-D784DC31BC3E}"/>
              </a:ext>
            </a:extLst>
          </p:cNvPr>
          <p:cNvSpPr/>
          <p:nvPr/>
        </p:nvSpPr>
        <p:spPr>
          <a:xfrm>
            <a:off x="1589" y="4262610"/>
            <a:ext cx="12188825" cy="2595390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71" y="297058"/>
            <a:ext cx="11939452" cy="1293028"/>
          </a:xfrm>
        </p:spPr>
        <p:txBody>
          <a:bodyPr/>
          <a:lstStyle/>
          <a:p>
            <a:r>
              <a:rPr lang="en-IN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FIRST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Robotics Competition Process Flow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0899E85-0633-460A-B4D0-1881C39CB5EE}"/>
              </a:ext>
            </a:extLst>
          </p:cNvPr>
          <p:cNvSpPr txBox="1"/>
          <p:nvPr/>
        </p:nvSpPr>
        <p:spPr>
          <a:xfrm>
            <a:off x="1296130" y="5661248"/>
            <a:ext cx="24177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Teams will see a set of judges from machine and team attribute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A7FD8E-4C6C-4381-89A4-803D57FF66F0}"/>
              </a:ext>
            </a:extLst>
          </p:cNvPr>
          <p:cNvSpPr txBox="1"/>
          <p:nvPr/>
        </p:nvSpPr>
        <p:spPr>
          <a:xfrm>
            <a:off x="8478165" y="5661249"/>
            <a:ext cx="24177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carefully, you can tell which area is being judged by the questions asked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9CCE31C-D311-4AFE-A781-28AD439F1B5D}"/>
              </a:ext>
            </a:extLst>
          </p:cNvPr>
          <p:cNvSpPr/>
          <p:nvPr/>
        </p:nvSpPr>
        <p:spPr>
          <a:xfrm>
            <a:off x="2132012" y="1772816"/>
            <a:ext cx="7927976" cy="324769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7730320-C975-4616-93F7-291579E3EFA3}"/>
              </a:ext>
            </a:extLst>
          </p:cNvPr>
          <p:cNvSpPr>
            <a:spLocks/>
          </p:cNvSpPr>
          <p:nvPr/>
        </p:nvSpPr>
        <p:spPr bwMode="auto">
          <a:xfrm>
            <a:off x="3996152" y="4340833"/>
            <a:ext cx="2101023" cy="508805"/>
          </a:xfrm>
          <a:custGeom>
            <a:avLst/>
            <a:gdLst>
              <a:gd name="T0" fmla="*/ 1788 w 1788"/>
              <a:gd name="T1" fmla="*/ 0 h 433"/>
              <a:gd name="T2" fmla="*/ 187 w 1788"/>
              <a:gd name="T3" fmla="*/ 0 h 433"/>
              <a:gd name="T4" fmla="*/ 0 w 1788"/>
              <a:gd name="T5" fmla="*/ 221 h 433"/>
              <a:gd name="T6" fmla="*/ 190 w 1788"/>
              <a:gd name="T7" fmla="*/ 433 h 433"/>
              <a:gd name="T8" fmla="*/ 1788 w 1788"/>
              <a:gd name="T9" fmla="*/ 433 h 433"/>
              <a:gd name="T10" fmla="*/ 1601 w 1788"/>
              <a:gd name="T11" fmla="*/ 224 h 433"/>
              <a:gd name="T12" fmla="*/ 1788 w 1788"/>
              <a:gd name="T13" fmla="*/ 0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8" h="433">
                <a:moveTo>
                  <a:pt x="1788" y="0"/>
                </a:moveTo>
                <a:lnTo>
                  <a:pt x="187" y="0"/>
                </a:lnTo>
                <a:lnTo>
                  <a:pt x="0" y="221"/>
                </a:lnTo>
                <a:lnTo>
                  <a:pt x="190" y="433"/>
                </a:lnTo>
                <a:lnTo>
                  <a:pt x="1788" y="433"/>
                </a:lnTo>
                <a:lnTo>
                  <a:pt x="1601" y="224"/>
                </a:lnTo>
                <a:lnTo>
                  <a:pt x="178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 decisions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D6DBA59-9C65-41F2-B788-62AA60A271FC}"/>
              </a:ext>
            </a:extLst>
          </p:cNvPr>
          <p:cNvSpPr>
            <a:spLocks/>
          </p:cNvSpPr>
          <p:nvPr/>
        </p:nvSpPr>
        <p:spPr bwMode="auto">
          <a:xfrm>
            <a:off x="2331081" y="1943693"/>
            <a:ext cx="1767303" cy="2905944"/>
          </a:xfrm>
          <a:custGeom>
            <a:avLst/>
            <a:gdLst>
              <a:gd name="T0" fmla="*/ 1079 w 1110"/>
              <a:gd name="T1" fmla="*/ 1508 h 1828"/>
              <a:gd name="T2" fmla="*/ 914 w 1110"/>
              <a:gd name="T3" fmla="*/ 1508 h 1828"/>
              <a:gd name="T4" fmla="*/ 320 w 1110"/>
              <a:gd name="T5" fmla="*/ 914 h 1828"/>
              <a:gd name="T6" fmla="*/ 914 w 1110"/>
              <a:gd name="T7" fmla="*/ 320 h 1828"/>
              <a:gd name="T8" fmla="*/ 975 w 1110"/>
              <a:gd name="T9" fmla="*/ 320 h 1828"/>
              <a:gd name="T10" fmla="*/ 1110 w 1110"/>
              <a:gd name="T11" fmla="*/ 167 h 1828"/>
              <a:gd name="T12" fmla="*/ 970 w 1110"/>
              <a:gd name="T13" fmla="*/ 0 h 1828"/>
              <a:gd name="T14" fmla="*/ 914 w 1110"/>
              <a:gd name="T15" fmla="*/ 0 h 1828"/>
              <a:gd name="T16" fmla="*/ 268 w 1110"/>
              <a:gd name="T17" fmla="*/ 268 h 1828"/>
              <a:gd name="T18" fmla="*/ 0 w 1110"/>
              <a:gd name="T19" fmla="*/ 914 h 1828"/>
              <a:gd name="T20" fmla="*/ 268 w 1110"/>
              <a:gd name="T21" fmla="*/ 1560 h 1828"/>
              <a:gd name="T22" fmla="*/ 914 w 1110"/>
              <a:gd name="T23" fmla="*/ 1828 h 1828"/>
              <a:gd name="T24" fmla="*/ 1079 w 1110"/>
              <a:gd name="T25" fmla="*/ 1828 h 1828"/>
              <a:gd name="T26" fmla="*/ 941 w 1110"/>
              <a:gd name="T27" fmla="*/ 1673 h 1828"/>
              <a:gd name="T28" fmla="*/ 1079 w 1110"/>
              <a:gd name="T29" fmla="*/ 1508 h 1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10" h="1828">
                <a:moveTo>
                  <a:pt x="1079" y="1508"/>
                </a:moveTo>
                <a:cubicBezTo>
                  <a:pt x="914" y="1508"/>
                  <a:pt x="914" y="1508"/>
                  <a:pt x="914" y="1508"/>
                </a:cubicBezTo>
                <a:cubicBezTo>
                  <a:pt x="587" y="1508"/>
                  <a:pt x="320" y="1242"/>
                  <a:pt x="320" y="914"/>
                </a:cubicBezTo>
                <a:cubicBezTo>
                  <a:pt x="320" y="586"/>
                  <a:pt x="587" y="320"/>
                  <a:pt x="914" y="320"/>
                </a:cubicBezTo>
                <a:cubicBezTo>
                  <a:pt x="975" y="320"/>
                  <a:pt x="975" y="320"/>
                  <a:pt x="975" y="320"/>
                </a:cubicBezTo>
                <a:cubicBezTo>
                  <a:pt x="1110" y="167"/>
                  <a:pt x="1110" y="167"/>
                  <a:pt x="1110" y="167"/>
                </a:cubicBezTo>
                <a:cubicBezTo>
                  <a:pt x="970" y="0"/>
                  <a:pt x="970" y="0"/>
                  <a:pt x="970" y="0"/>
                </a:cubicBezTo>
                <a:cubicBezTo>
                  <a:pt x="914" y="0"/>
                  <a:pt x="914" y="0"/>
                  <a:pt x="914" y="0"/>
                </a:cubicBezTo>
                <a:cubicBezTo>
                  <a:pt x="670" y="0"/>
                  <a:pt x="441" y="95"/>
                  <a:pt x="268" y="268"/>
                </a:cubicBezTo>
                <a:cubicBezTo>
                  <a:pt x="96" y="440"/>
                  <a:pt x="0" y="670"/>
                  <a:pt x="0" y="914"/>
                </a:cubicBezTo>
                <a:cubicBezTo>
                  <a:pt x="0" y="1158"/>
                  <a:pt x="96" y="1388"/>
                  <a:pt x="268" y="1560"/>
                </a:cubicBezTo>
                <a:cubicBezTo>
                  <a:pt x="441" y="1733"/>
                  <a:pt x="670" y="1828"/>
                  <a:pt x="914" y="1828"/>
                </a:cubicBezTo>
                <a:cubicBezTo>
                  <a:pt x="1079" y="1828"/>
                  <a:pt x="1079" y="1828"/>
                  <a:pt x="1079" y="1828"/>
                </a:cubicBezTo>
                <a:cubicBezTo>
                  <a:pt x="941" y="1673"/>
                  <a:pt x="941" y="1673"/>
                  <a:pt x="941" y="1673"/>
                </a:cubicBezTo>
                <a:lnTo>
                  <a:pt x="1079" y="15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C25C09E-2C86-44B2-B6AB-804B1CF0D072}"/>
              </a:ext>
            </a:extLst>
          </p:cNvPr>
          <p:cNvSpPr>
            <a:spLocks/>
          </p:cNvSpPr>
          <p:nvPr/>
        </p:nvSpPr>
        <p:spPr bwMode="auto">
          <a:xfrm>
            <a:off x="6097113" y="1943694"/>
            <a:ext cx="2105722" cy="508805"/>
          </a:xfrm>
          <a:custGeom>
            <a:avLst/>
            <a:gdLst>
              <a:gd name="T0" fmla="*/ 11 w 1792"/>
              <a:gd name="T1" fmla="*/ 433 h 433"/>
              <a:gd name="T2" fmla="*/ 1609 w 1792"/>
              <a:gd name="T3" fmla="*/ 433 h 433"/>
              <a:gd name="T4" fmla="*/ 1792 w 1792"/>
              <a:gd name="T5" fmla="*/ 226 h 433"/>
              <a:gd name="T6" fmla="*/ 1602 w 1792"/>
              <a:gd name="T7" fmla="*/ 0 h 433"/>
              <a:gd name="T8" fmla="*/ 0 w 1792"/>
              <a:gd name="T9" fmla="*/ 0 h 433"/>
              <a:gd name="T10" fmla="*/ 193 w 1792"/>
              <a:gd name="T11" fmla="*/ 229 h 433"/>
              <a:gd name="T12" fmla="*/ 11 w 1792"/>
              <a:gd name="T13" fmla="*/ 433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92" h="433">
                <a:moveTo>
                  <a:pt x="11" y="433"/>
                </a:moveTo>
                <a:lnTo>
                  <a:pt x="1609" y="433"/>
                </a:lnTo>
                <a:lnTo>
                  <a:pt x="1792" y="226"/>
                </a:lnTo>
                <a:lnTo>
                  <a:pt x="1602" y="0"/>
                </a:lnTo>
                <a:lnTo>
                  <a:pt x="0" y="0"/>
                </a:lnTo>
                <a:lnTo>
                  <a:pt x="193" y="229"/>
                </a:lnTo>
                <a:lnTo>
                  <a:pt x="11" y="43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</a:t>
            </a:r>
            <a:endParaRPr lang="en-I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1311ADD-D0E6-4AF5-94EF-99D286F77620}"/>
              </a:ext>
            </a:extLst>
          </p:cNvPr>
          <p:cNvSpPr>
            <a:spLocks/>
          </p:cNvSpPr>
          <p:nvPr/>
        </p:nvSpPr>
        <p:spPr bwMode="auto">
          <a:xfrm>
            <a:off x="6044297" y="4340833"/>
            <a:ext cx="2101023" cy="508805"/>
          </a:xfrm>
          <a:custGeom>
            <a:avLst/>
            <a:gdLst>
              <a:gd name="T0" fmla="*/ 1788 w 1788"/>
              <a:gd name="T1" fmla="*/ 0 h 433"/>
              <a:gd name="T2" fmla="*/ 187 w 1788"/>
              <a:gd name="T3" fmla="*/ 0 h 433"/>
              <a:gd name="T4" fmla="*/ 0 w 1788"/>
              <a:gd name="T5" fmla="*/ 221 h 433"/>
              <a:gd name="T6" fmla="*/ 190 w 1788"/>
              <a:gd name="T7" fmla="*/ 433 h 433"/>
              <a:gd name="T8" fmla="*/ 1788 w 1788"/>
              <a:gd name="T9" fmla="*/ 433 h 433"/>
              <a:gd name="T10" fmla="*/ 1601 w 1788"/>
              <a:gd name="T11" fmla="*/ 224 h 433"/>
              <a:gd name="T12" fmla="*/ 1788 w 1788"/>
              <a:gd name="T13" fmla="*/ 0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8" h="433">
                <a:moveTo>
                  <a:pt x="1788" y="0"/>
                </a:moveTo>
                <a:lnTo>
                  <a:pt x="187" y="0"/>
                </a:lnTo>
                <a:lnTo>
                  <a:pt x="0" y="221"/>
                </a:lnTo>
                <a:lnTo>
                  <a:pt x="190" y="433"/>
                </a:lnTo>
                <a:lnTo>
                  <a:pt x="1788" y="433"/>
                </a:lnTo>
                <a:lnTo>
                  <a:pt x="1601" y="224"/>
                </a:lnTo>
                <a:lnTo>
                  <a:pt x="178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Judge Advisor facilitates discussions 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D2A2336-F8C0-4FAE-8651-0732C87B15E5}"/>
              </a:ext>
            </a:extLst>
          </p:cNvPr>
          <p:cNvSpPr>
            <a:spLocks/>
          </p:cNvSpPr>
          <p:nvPr/>
        </p:nvSpPr>
        <p:spPr bwMode="auto">
          <a:xfrm>
            <a:off x="8092440" y="1943693"/>
            <a:ext cx="1768478" cy="2905944"/>
          </a:xfrm>
          <a:custGeom>
            <a:avLst/>
            <a:gdLst>
              <a:gd name="T0" fmla="*/ 843 w 1110"/>
              <a:gd name="T1" fmla="*/ 268 h 1828"/>
              <a:gd name="T2" fmla="*/ 196 w 1110"/>
              <a:gd name="T3" fmla="*/ 0 h 1828"/>
              <a:gd name="T4" fmla="*/ 28 w 1110"/>
              <a:gd name="T5" fmla="*/ 0 h 1828"/>
              <a:gd name="T6" fmla="*/ 170 w 1110"/>
              <a:gd name="T7" fmla="*/ 169 h 1828"/>
              <a:gd name="T8" fmla="*/ 36 w 1110"/>
              <a:gd name="T9" fmla="*/ 320 h 1828"/>
              <a:gd name="T10" fmla="*/ 196 w 1110"/>
              <a:gd name="T11" fmla="*/ 320 h 1828"/>
              <a:gd name="T12" fmla="*/ 790 w 1110"/>
              <a:gd name="T13" fmla="*/ 914 h 1828"/>
              <a:gd name="T14" fmla="*/ 196 w 1110"/>
              <a:gd name="T15" fmla="*/ 1508 h 1828"/>
              <a:gd name="T16" fmla="*/ 138 w 1110"/>
              <a:gd name="T17" fmla="*/ 1508 h 1828"/>
              <a:gd name="T18" fmla="*/ 0 w 1110"/>
              <a:gd name="T19" fmla="*/ 1671 h 1828"/>
              <a:gd name="T20" fmla="*/ 140 w 1110"/>
              <a:gd name="T21" fmla="*/ 1828 h 1828"/>
              <a:gd name="T22" fmla="*/ 196 w 1110"/>
              <a:gd name="T23" fmla="*/ 1828 h 1828"/>
              <a:gd name="T24" fmla="*/ 843 w 1110"/>
              <a:gd name="T25" fmla="*/ 1560 h 1828"/>
              <a:gd name="T26" fmla="*/ 1110 w 1110"/>
              <a:gd name="T27" fmla="*/ 914 h 1828"/>
              <a:gd name="T28" fmla="*/ 843 w 1110"/>
              <a:gd name="T29" fmla="*/ 268 h 1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10" h="1828">
                <a:moveTo>
                  <a:pt x="843" y="268"/>
                </a:moveTo>
                <a:cubicBezTo>
                  <a:pt x="670" y="95"/>
                  <a:pt x="441" y="0"/>
                  <a:pt x="196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70" y="169"/>
                  <a:pt x="170" y="169"/>
                  <a:pt x="170" y="169"/>
                </a:cubicBezTo>
                <a:cubicBezTo>
                  <a:pt x="36" y="320"/>
                  <a:pt x="36" y="320"/>
                  <a:pt x="36" y="320"/>
                </a:cubicBezTo>
                <a:cubicBezTo>
                  <a:pt x="196" y="320"/>
                  <a:pt x="196" y="320"/>
                  <a:pt x="196" y="320"/>
                </a:cubicBezTo>
                <a:cubicBezTo>
                  <a:pt x="524" y="320"/>
                  <a:pt x="790" y="586"/>
                  <a:pt x="790" y="914"/>
                </a:cubicBezTo>
                <a:cubicBezTo>
                  <a:pt x="790" y="1242"/>
                  <a:pt x="524" y="1508"/>
                  <a:pt x="196" y="1508"/>
                </a:cubicBezTo>
                <a:cubicBezTo>
                  <a:pt x="138" y="1508"/>
                  <a:pt x="138" y="1508"/>
                  <a:pt x="138" y="1508"/>
                </a:cubicBezTo>
                <a:cubicBezTo>
                  <a:pt x="0" y="1671"/>
                  <a:pt x="0" y="1671"/>
                  <a:pt x="0" y="1671"/>
                </a:cubicBezTo>
                <a:cubicBezTo>
                  <a:pt x="140" y="1828"/>
                  <a:pt x="140" y="1828"/>
                  <a:pt x="140" y="1828"/>
                </a:cubicBezTo>
                <a:cubicBezTo>
                  <a:pt x="196" y="1828"/>
                  <a:pt x="196" y="1828"/>
                  <a:pt x="196" y="1828"/>
                </a:cubicBezTo>
                <a:cubicBezTo>
                  <a:pt x="441" y="1828"/>
                  <a:pt x="670" y="1733"/>
                  <a:pt x="843" y="1560"/>
                </a:cubicBezTo>
                <a:cubicBezTo>
                  <a:pt x="1015" y="1388"/>
                  <a:pt x="1110" y="1158"/>
                  <a:pt x="1110" y="914"/>
                </a:cubicBezTo>
                <a:cubicBezTo>
                  <a:pt x="1110" y="670"/>
                  <a:pt x="1015" y="440"/>
                  <a:pt x="843" y="2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6B38E48-B667-4194-8AF1-DFF9CEDCC0FD}"/>
              </a:ext>
            </a:extLst>
          </p:cNvPr>
          <p:cNvSpPr>
            <a:spLocks/>
          </p:cNvSpPr>
          <p:nvPr/>
        </p:nvSpPr>
        <p:spPr bwMode="auto">
          <a:xfrm>
            <a:off x="4040804" y="1943694"/>
            <a:ext cx="2105722" cy="508805"/>
          </a:xfrm>
          <a:custGeom>
            <a:avLst/>
            <a:gdLst>
              <a:gd name="T0" fmla="*/ 11 w 1792"/>
              <a:gd name="T1" fmla="*/ 433 h 433"/>
              <a:gd name="T2" fmla="*/ 1609 w 1792"/>
              <a:gd name="T3" fmla="*/ 433 h 433"/>
              <a:gd name="T4" fmla="*/ 1792 w 1792"/>
              <a:gd name="T5" fmla="*/ 226 h 433"/>
              <a:gd name="T6" fmla="*/ 1602 w 1792"/>
              <a:gd name="T7" fmla="*/ 0 h 433"/>
              <a:gd name="T8" fmla="*/ 0 w 1792"/>
              <a:gd name="T9" fmla="*/ 0 h 433"/>
              <a:gd name="T10" fmla="*/ 193 w 1792"/>
              <a:gd name="T11" fmla="*/ 229 h 433"/>
              <a:gd name="T12" fmla="*/ 11 w 1792"/>
              <a:gd name="T13" fmla="*/ 433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92" h="433">
                <a:moveTo>
                  <a:pt x="11" y="433"/>
                </a:moveTo>
                <a:lnTo>
                  <a:pt x="1609" y="433"/>
                </a:lnTo>
                <a:lnTo>
                  <a:pt x="1792" y="226"/>
                </a:lnTo>
                <a:lnTo>
                  <a:pt x="1602" y="0"/>
                </a:lnTo>
                <a:lnTo>
                  <a:pt x="0" y="0"/>
                </a:lnTo>
                <a:lnTo>
                  <a:pt x="193" y="229"/>
                </a:lnTo>
                <a:lnTo>
                  <a:pt x="11" y="4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award areas: </a:t>
            </a:r>
            <a:r>
              <a:rPr lang="en-US" sz="12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or Team Attribute </a:t>
            </a:r>
            <a:endParaRPr lang="en-IN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F051B2D-6466-416F-9A5A-FB7A5252B7A9}"/>
              </a:ext>
            </a:extLst>
          </p:cNvPr>
          <p:cNvCxnSpPr>
            <a:cxnSpLocks/>
          </p:cNvCxnSpPr>
          <p:nvPr/>
        </p:nvCxnSpPr>
        <p:spPr>
          <a:xfrm>
            <a:off x="3875928" y="2714481"/>
            <a:ext cx="3810249" cy="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67CEA28-B5EA-4663-8298-80F0FB57A300}"/>
              </a:ext>
            </a:extLst>
          </p:cNvPr>
          <p:cNvCxnSpPr>
            <a:cxnSpLocks/>
          </p:cNvCxnSpPr>
          <p:nvPr/>
        </p:nvCxnSpPr>
        <p:spPr>
          <a:xfrm>
            <a:off x="4539788" y="4087148"/>
            <a:ext cx="3810249" cy="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F504659-972B-4299-AE59-04D1C6AAFDD8}"/>
              </a:ext>
            </a:extLst>
          </p:cNvPr>
          <p:cNvSpPr txBox="1"/>
          <p:nvPr/>
        </p:nvSpPr>
        <p:spPr>
          <a:xfrm rot="5400000">
            <a:off x="8066816" y="2748436"/>
            <a:ext cx="1810111" cy="121823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Team Materials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84F4519-C6C3-47EC-97D8-99F66C987EC7}"/>
              </a:ext>
            </a:extLst>
          </p:cNvPr>
          <p:cNvSpPr txBox="1"/>
          <p:nvPr/>
        </p:nvSpPr>
        <p:spPr>
          <a:xfrm rot="16200000">
            <a:off x="2316034" y="2748983"/>
            <a:ext cx="1810111" cy="1217145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4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Judges are divided into pairs</a:t>
            </a:r>
            <a:endParaRPr lang="en-IN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F38565-16F3-454F-9D39-FF80A637EA07}"/>
              </a:ext>
            </a:extLst>
          </p:cNvPr>
          <p:cNvSpPr/>
          <p:nvPr/>
        </p:nvSpPr>
        <p:spPr>
          <a:xfrm>
            <a:off x="3115754" y="2709030"/>
            <a:ext cx="1378787" cy="1378788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63500" dist="381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Teams of Judges</a:t>
            </a:r>
            <a:endParaRPr lang="en-IN" sz="1400" dirty="0">
              <a:solidFill>
                <a:schemeClr val="bg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89D8F7C-3AA4-4F15-AAA0-AD3DF83DB3E5}"/>
              </a:ext>
            </a:extLst>
          </p:cNvPr>
          <p:cNvSpPr/>
          <p:nvPr/>
        </p:nvSpPr>
        <p:spPr>
          <a:xfrm>
            <a:off x="7686177" y="2709030"/>
            <a:ext cx="1378787" cy="1378788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63500" dist="381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FRC Teams</a:t>
            </a:r>
            <a:endParaRPr lang="en-IN" sz="1400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7816E1-03AF-4F09-9A02-63C5C23953B7}"/>
              </a:ext>
            </a:extLst>
          </p:cNvPr>
          <p:cNvSpPr txBox="1"/>
          <p:nvPr/>
        </p:nvSpPr>
        <p:spPr>
          <a:xfrm>
            <a:off x="4930057" y="3025655"/>
            <a:ext cx="2417706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defRPr/>
            </a:pPr>
            <a:r>
              <a:rPr lang="en-US" sz="2000" b="1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Robotics Judging </a:t>
            </a:r>
          </a:p>
        </p:txBody>
      </p:sp>
    </p:spTree>
    <p:extLst>
      <p:ext uri="{BB962C8B-B14F-4D97-AF65-F5344CB8AC3E}">
        <p14:creationId xmlns:p14="http://schemas.microsoft.com/office/powerpoint/2010/main" val="1623509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E72A5298-FE4D-47FE-9489-D784DC31BC3E}"/>
              </a:ext>
            </a:extLst>
          </p:cNvPr>
          <p:cNvSpPr/>
          <p:nvPr/>
        </p:nvSpPr>
        <p:spPr>
          <a:xfrm>
            <a:off x="1589" y="4262610"/>
            <a:ext cx="12188825" cy="2595390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411" y="261995"/>
            <a:ext cx="11408229" cy="1293028"/>
          </a:xfrm>
        </p:spPr>
        <p:txBody>
          <a:bodyPr/>
          <a:lstStyle/>
          <a:p>
            <a:r>
              <a:rPr lang="en-IN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FIRST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Robotics Competition Process Flow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0899E85-0633-460A-B4D0-1881C39CB5EE}"/>
              </a:ext>
            </a:extLst>
          </p:cNvPr>
          <p:cNvSpPr txBox="1"/>
          <p:nvPr/>
        </p:nvSpPr>
        <p:spPr>
          <a:xfrm>
            <a:off x="1296130" y="5661248"/>
            <a:ext cx="2417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materials based on award criteria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A7FD8E-4C6C-4381-89A4-803D57FF66F0}"/>
              </a:ext>
            </a:extLst>
          </p:cNvPr>
          <p:cNvSpPr txBox="1"/>
          <p:nvPr/>
        </p:nvSpPr>
        <p:spPr>
          <a:xfrm>
            <a:off x="8478165" y="5661249"/>
            <a:ext cx="24177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the team’s journey, answer the questions as best as you can</a:t>
            </a:r>
          </a:p>
          <a:p>
            <a:pPr algn="ctr">
              <a:defRPr/>
            </a:pP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DON’T FUDGE IT!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9CCE31C-D311-4AFE-A781-28AD439F1B5D}"/>
              </a:ext>
            </a:extLst>
          </p:cNvPr>
          <p:cNvSpPr/>
          <p:nvPr/>
        </p:nvSpPr>
        <p:spPr>
          <a:xfrm>
            <a:off x="2182538" y="1772816"/>
            <a:ext cx="7927976" cy="324769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7730320-C975-4616-93F7-291579E3EFA3}"/>
              </a:ext>
            </a:extLst>
          </p:cNvPr>
          <p:cNvSpPr>
            <a:spLocks/>
          </p:cNvSpPr>
          <p:nvPr/>
        </p:nvSpPr>
        <p:spPr bwMode="auto">
          <a:xfrm>
            <a:off x="3996152" y="4340833"/>
            <a:ext cx="2101023" cy="508805"/>
          </a:xfrm>
          <a:custGeom>
            <a:avLst/>
            <a:gdLst>
              <a:gd name="T0" fmla="*/ 1788 w 1788"/>
              <a:gd name="T1" fmla="*/ 0 h 433"/>
              <a:gd name="T2" fmla="*/ 187 w 1788"/>
              <a:gd name="T3" fmla="*/ 0 h 433"/>
              <a:gd name="T4" fmla="*/ 0 w 1788"/>
              <a:gd name="T5" fmla="*/ 221 h 433"/>
              <a:gd name="T6" fmla="*/ 190 w 1788"/>
              <a:gd name="T7" fmla="*/ 433 h 433"/>
              <a:gd name="T8" fmla="*/ 1788 w 1788"/>
              <a:gd name="T9" fmla="*/ 433 h 433"/>
              <a:gd name="T10" fmla="*/ 1601 w 1788"/>
              <a:gd name="T11" fmla="*/ 224 h 433"/>
              <a:gd name="T12" fmla="*/ 1788 w 1788"/>
              <a:gd name="T13" fmla="*/ 0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8" h="433">
                <a:moveTo>
                  <a:pt x="1788" y="0"/>
                </a:moveTo>
                <a:lnTo>
                  <a:pt x="187" y="0"/>
                </a:lnTo>
                <a:lnTo>
                  <a:pt x="0" y="221"/>
                </a:lnTo>
                <a:lnTo>
                  <a:pt x="190" y="433"/>
                </a:lnTo>
                <a:lnTo>
                  <a:pt x="1788" y="433"/>
                </a:lnTo>
                <a:lnTo>
                  <a:pt x="1601" y="224"/>
                </a:lnTo>
                <a:lnTo>
                  <a:pt x="178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 decisions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D6DBA59-9C65-41F2-B788-62AA60A271FC}"/>
              </a:ext>
            </a:extLst>
          </p:cNvPr>
          <p:cNvSpPr>
            <a:spLocks/>
          </p:cNvSpPr>
          <p:nvPr/>
        </p:nvSpPr>
        <p:spPr bwMode="auto">
          <a:xfrm>
            <a:off x="2331081" y="1943693"/>
            <a:ext cx="1767303" cy="2905944"/>
          </a:xfrm>
          <a:custGeom>
            <a:avLst/>
            <a:gdLst>
              <a:gd name="T0" fmla="*/ 1079 w 1110"/>
              <a:gd name="T1" fmla="*/ 1508 h 1828"/>
              <a:gd name="T2" fmla="*/ 914 w 1110"/>
              <a:gd name="T3" fmla="*/ 1508 h 1828"/>
              <a:gd name="T4" fmla="*/ 320 w 1110"/>
              <a:gd name="T5" fmla="*/ 914 h 1828"/>
              <a:gd name="T6" fmla="*/ 914 w 1110"/>
              <a:gd name="T7" fmla="*/ 320 h 1828"/>
              <a:gd name="T8" fmla="*/ 975 w 1110"/>
              <a:gd name="T9" fmla="*/ 320 h 1828"/>
              <a:gd name="T10" fmla="*/ 1110 w 1110"/>
              <a:gd name="T11" fmla="*/ 167 h 1828"/>
              <a:gd name="T12" fmla="*/ 970 w 1110"/>
              <a:gd name="T13" fmla="*/ 0 h 1828"/>
              <a:gd name="T14" fmla="*/ 914 w 1110"/>
              <a:gd name="T15" fmla="*/ 0 h 1828"/>
              <a:gd name="T16" fmla="*/ 268 w 1110"/>
              <a:gd name="T17" fmla="*/ 268 h 1828"/>
              <a:gd name="T18" fmla="*/ 0 w 1110"/>
              <a:gd name="T19" fmla="*/ 914 h 1828"/>
              <a:gd name="T20" fmla="*/ 268 w 1110"/>
              <a:gd name="T21" fmla="*/ 1560 h 1828"/>
              <a:gd name="T22" fmla="*/ 914 w 1110"/>
              <a:gd name="T23" fmla="*/ 1828 h 1828"/>
              <a:gd name="T24" fmla="*/ 1079 w 1110"/>
              <a:gd name="T25" fmla="*/ 1828 h 1828"/>
              <a:gd name="T26" fmla="*/ 941 w 1110"/>
              <a:gd name="T27" fmla="*/ 1673 h 1828"/>
              <a:gd name="T28" fmla="*/ 1079 w 1110"/>
              <a:gd name="T29" fmla="*/ 1508 h 1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10" h="1828">
                <a:moveTo>
                  <a:pt x="1079" y="1508"/>
                </a:moveTo>
                <a:cubicBezTo>
                  <a:pt x="914" y="1508"/>
                  <a:pt x="914" y="1508"/>
                  <a:pt x="914" y="1508"/>
                </a:cubicBezTo>
                <a:cubicBezTo>
                  <a:pt x="587" y="1508"/>
                  <a:pt x="320" y="1242"/>
                  <a:pt x="320" y="914"/>
                </a:cubicBezTo>
                <a:cubicBezTo>
                  <a:pt x="320" y="586"/>
                  <a:pt x="587" y="320"/>
                  <a:pt x="914" y="320"/>
                </a:cubicBezTo>
                <a:cubicBezTo>
                  <a:pt x="975" y="320"/>
                  <a:pt x="975" y="320"/>
                  <a:pt x="975" y="320"/>
                </a:cubicBezTo>
                <a:cubicBezTo>
                  <a:pt x="1110" y="167"/>
                  <a:pt x="1110" y="167"/>
                  <a:pt x="1110" y="167"/>
                </a:cubicBezTo>
                <a:cubicBezTo>
                  <a:pt x="970" y="0"/>
                  <a:pt x="970" y="0"/>
                  <a:pt x="970" y="0"/>
                </a:cubicBezTo>
                <a:cubicBezTo>
                  <a:pt x="914" y="0"/>
                  <a:pt x="914" y="0"/>
                  <a:pt x="914" y="0"/>
                </a:cubicBezTo>
                <a:cubicBezTo>
                  <a:pt x="670" y="0"/>
                  <a:pt x="441" y="95"/>
                  <a:pt x="268" y="268"/>
                </a:cubicBezTo>
                <a:cubicBezTo>
                  <a:pt x="96" y="440"/>
                  <a:pt x="0" y="670"/>
                  <a:pt x="0" y="914"/>
                </a:cubicBezTo>
                <a:cubicBezTo>
                  <a:pt x="0" y="1158"/>
                  <a:pt x="96" y="1388"/>
                  <a:pt x="268" y="1560"/>
                </a:cubicBezTo>
                <a:cubicBezTo>
                  <a:pt x="441" y="1733"/>
                  <a:pt x="670" y="1828"/>
                  <a:pt x="914" y="1828"/>
                </a:cubicBezTo>
                <a:cubicBezTo>
                  <a:pt x="1079" y="1828"/>
                  <a:pt x="1079" y="1828"/>
                  <a:pt x="1079" y="1828"/>
                </a:cubicBezTo>
                <a:cubicBezTo>
                  <a:pt x="941" y="1673"/>
                  <a:pt x="941" y="1673"/>
                  <a:pt x="941" y="1673"/>
                </a:cubicBezTo>
                <a:lnTo>
                  <a:pt x="1079" y="15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C25C09E-2C86-44B2-B6AB-804B1CF0D072}"/>
              </a:ext>
            </a:extLst>
          </p:cNvPr>
          <p:cNvSpPr>
            <a:spLocks/>
          </p:cNvSpPr>
          <p:nvPr/>
        </p:nvSpPr>
        <p:spPr bwMode="auto">
          <a:xfrm>
            <a:off x="6088949" y="1943694"/>
            <a:ext cx="2105722" cy="508805"/>
          </a:xfrm>
          <a:custGeom>
            <a:avLst/>
            <a:gdLst>
              <a:gd name="T0" fmla="*/ 11 w 1792"/>
              <a:gd name="T1" fmla="*/ 433 h 433"/>
              <a:gd name="T2" fmla="*/ 1609 w 1792"/>
              <a:gd name="T3" fmla="*/ 433 h 433"/>
              <a:gd name="T4" fmla="*/ 1792 w 1792"/>
              <a:gd name="T5" fmla="*/ 226 h 433"/>
              <a:gd name="T6" fmla="*/ 1602 w 1792"/>
              <a:gd name="T7" fmla="*/ 0 h 433"/>
              <a:gd name="T8" fmla="*/ 0 w 1792"/>
              <a:gd name="T9" fmla="*/ 0 h 433"/>
              <a:gd name="T10" fmla="*/ 193 w 1792"/>
              <a:gd name="T11" fmla="*/ 229 h 433"/>
              <a:gd name="T12" fmla="*/ 11 w 1792"/>
              <a:gd name="T13" fmla="*/ 433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92" h="433">
                <a:moveTo>
                  <a:pt x="11" y="433"/>
                </a:moveTo>
                <a:lnTo>
                  <a:pt x="1609" y="433"/>
                </a:lnTo>
                <a:lnTo>
                  <a:pt x="1792" y="226"/>
                </a:lnTo>
                <a:lnTo>
                  <a:pt x="1602" y="0"/>
                </a:lnTo>
                <a:lnTo>
                  <a:pt x="0" y="0"/>
                </a:lnTo>
                <a:lnTo>
                  <a:pt x="193" y="229"/>
                </a:lnTo>
                <a:lnTo>
                  <a:pt x="11" y="4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1311ADD-D0E6-4AF5-94EF-99D286F77620}"/>
              </a:ext>
            </a:extLst>
          </p:cNvPr>
          <p:cNvSpPr>
            <a:spLocks/>
          </p:cNvSpPr>
          <p:nvPr/>
        </p:nvSpPr>
        <p:spPr bwMode="auto">
          <a:xfrm>
            <a:off x="6044297" y="4340833"/>
            <a:ext cx="2101023" cy="508805"/>
          </a:xfrm>
          <a:custGeom>
            <a:avLst/>
            <a:gdLst>
              <a:gd name="T0" fmla="*/ 1788 w 1788"/>
              <a:gd name="T1" fmla="*/ 0 h 433"/>
              <a:gd name="T2" fmla="*/ 187 w 1788"/>
              <a:gd name="T3" fmla="*/ 0 h 433"/>
              <a:gd name="T4" fmla="*/ 0 w 1788"/>
              <a:gd name="T5" fmla="*/ 221 h 433"/>
              <a:gd name="T6" fmla="*/ 190 w 1788"/>
              <a:gd name="T7" fmla="*/ 433 h 433"/>
              <a:gd name="T8" fmla="*/ 1788 w 1788"/>
              <a:gd name="T9" fmla="*/ 433 h 433"/>
              <a:gd name="T10" fmla="*/ 1601 w 1788"/>
              <a:gd name="T11" fmla="*/ 224 h 433"/>
              <a:gd name="T12" fmla="*/ 1788 w 1788"/>
              <a:gd name="T13" fmla="*/ 0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8" h="433">
                <a:moveTo>
                  <a:pt x="1788" y="0"/>
                </a:moveTo>
                <a:lnTo>
                  <a:pt x="187" y="0"/>
                </a:lnTo>
                <a:lnTo>
                  <a:pt x="0" y="221"/>
                </a:lnTo>
                <a:lnTo>
                  <a:pt x="190" y="433"/>
                </a:lnTo>
                <a:lnTo>
                  <a:pt x="1788" y="433"/>
                </a:lnTo>
                <a:lnTo>
                  <a:pt x="1601" y="224"/>
                </a:lnTo>
                <a:lnTo>
                  <a:pt x="178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Judge Advisor facilitates discussions 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D2A2336-F8C0-4FAE-8651-0732C87B15E5}"/>
              </a:ext>
            </a:extLst>
          </p:cNvPr>
          <p:cNvSpPr>
            <a:spLocks/>
          </p:cNvSpPr>
          <p:nvPr/>
        </p:nvSpPr>
        <p:spPr bwMode="auto">
          <a:xfrm>
            <a:off x="8092440" y="1943693"/>
            <a:ext cx="1768478" cy="2905944"/>
          </a:xfrm>
          <a:custGeom>
            <a:avLst/>
            <a:gdLst>
              <a:gd name="T0" fmla="*/ 843 w 1110"/>
              <a:gd name="T1" fmla="*/ 268 h 1828"/>
              <a:gd name="T2" fmla="*/ 196 w 1110"/>
              <a:gd name="T3" fmla="*/ 0 h 1828"/>
              <a:gd name="T4" fmla="*/ 28 w 1110"/>
              <a:gd name="T5" fmla="*/ 0 h 1828"/>
              <a:gd name="T6" fmla="*/ 170 w 1110"/>
              <a:gd name="T7" fmla="*/ 169 h 1828"/>
              <a:gd name="T8" fmla="*/ 36 w 1110"/>
              <a:gd name="T9" fmla="*/ 320 h 1828"/>
              <a:gd name="T10" fmla="*/ 196 w 1110"/>
              <a:gd name="T11" fmla="*/ 320 h 1828"/>
              <a:gd name="T12" fmla="*/ 790 w 1110"/>
              <a:gd name="T13" fmla="*/ 914 h 1828"/>
              <a:gd name="T14" fmla="*/ 196 w 1110"/>
              <a:gd name="T15" fmla="*/ 1508 h 1828"/>
              <a:gd name="T16" fmla="*/ 138 w 1110"/>
              <a:gd name="T17" fmla="*/ 1508 h 1828"/>
              <a:gd name="T18" fmla="*/ 0 w 1110"/>
              <a:gd name="T19" fmla="*/ 1671 h 1828"/>
              <a:gd name="T20" fmla="*/ 140 w 1110"/>
              <a:gd name="T21" fmla="*/ 1828 h 1828"/>
              <a:gd name="T22" fmla="*/ 196 w 1110"/>
              <a:gd name="T23" fmla="*/ 1828 h 1828"/>
              <a:gd name="T24" fmla="*/ 843 w 1110"/>
              <a:gd name="T25" fmla="*/ 1560 h 1828"/>
              <a:gd name="T26" fmla="*/ 1110 w 1110"/>
              <a:gd name="T27" fmla="*/ 914 h 1828"/>
              <a:gd name="T28" fmla="*/ 843 w 1110"/>
              <a:gd name="T29" fmla="*/ 268 h 1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10" h="1828">
                <a:moveTo>
                  <a:pt x="843" y="268"/>
                </a:moveTo>
                <a:cubicBezTo>
                  <a:pt x="670" y="95"/>
                  <a:pt x="441" y="0"/>
                  <a:pt x="196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70" y="169"/>
                  <a:pt x="170" y="169"/>
                  <a:pt x="170" y="169"/>
                </a:cubicBezTo>
                <a:cubicBezTo>
                  <a:pt x="36" y="320"/>
                  <a:pt x="36" y="320"/>
                  <a:pt x="36" y="320"/>
                </a:cubicBezTo>
                <a:cubicBezTo>
                  <a:pt x="196" y="320"/>
                  <a:pt x="196" y="320"/>
                  <a:pt x="196" y="320"/>
                </a:cubicBezTo>
                <a:cubicBezTo>
                  <a:pt x="524" y="320"/>
                  <a:pt x="790" y="586"/>
                  <a:pt x="790" y="914"/>
                </a:cubicBezTo>
                <a:cubicBezTo>
                  <a:pt x="790" y="1242"/>
                  <a:pt x="524" y="1508"/>
                  <a:pt x="196" y="1508"/>
                </a:cubicBezTo>
                <a:cubicBezTo>
                  <a:pt x="138" y="1508"/>
                  <a:pt x="138" y="1508"/>
                  <a:pt x="138" y="1508"/>
                </a:cubicBezTo>
                <a:cubicBezTo>
                  <a:pt x="0" y="1671"/>
                  <a:pt x="0" y="1671"/>
                  <a:pt x="0" y="1671"/>
                </a:cubicBezTo>
                <a:cubicBezTo>
                  <a:pt x="140" y="1828"/>
                  <a:pt x="140" y="1828"/>
                  <a:pt x="140" y="1828"/>
                </a:cubicBezTo>
                <a:cubicBezTo>
                  <a:pt x="196" y="1828"/>
                  <a:pt x="196" y="1828"/>
                  <a:pt x="196" y="1828"/>
                </a:cubicBezTo>
                <a:cubicBezTo>
                  <a:pt x="441" y="1828"/>
                  <a:pt x="670" y="1733"/>
                  <a:pt x="843" y="1560"/>
                </a:cubicBezTo>
                <a:cubicBezTo>
                  <a:pt x="1015" y="1388"/>
                  <a:pt x="1110" y="1158"/>
                  <a:pt x="1110" y="914"/>
                </a:cubicBezTo>
                <a:cubicBezTo>
                  <a:pt x="1110" y="670"/>
                  <a:pt x="1015" y="440"/>
                  <a:pt x="843" y="2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6B38E48-B667-4194-8AF1-DFF9CEDCC0FD}"/>
              </a:ext>
            </a:extLst>
          </p:cNvPr>
          <p:cNvSpPr>
            <a:spLocks/>
          </p:cNvSpPr>
          <p:nvPr/>
        </p:nvSpPr>
        <p:spPr bwMode="auto">
          <a:xfrm>
            <a:off x="4040804" y="1943694"/>
            <a:ext cx="2105722" cy="508805"/>
          </a:xfrm>
          <a:custGeom>
            <a:avLst/>
            <a:gdLst>
              <a:gd name="T0" fmla="*/ 11 w 1792"/>
              <a:gd name="T1" fmla="*/ 433 h 433"/>
              <a:gd name="T2" fmla="*/ 1609 w 1792"/>
              <a:gd name="T3" fmla="*/ 433 h 433"/>
              <a:gd name="T4" fmla="*/ 1792 w 1792"/>
              <a:gd name="T5" fmla="*/ 226 h 433"/>
              <a:gd name="T6" fmla="*/ 1602 w 1792"/>
              <a:gd name="T7" fmla="*/ 0 h 433"/>
              <a:gd name="T8" fmla="*/ 0 w 1792"/>
              <a:gd name="T9" fmla="*/ 0 h 433"/>
              <a:gd name="T10" fmla="*/ 193 w 1792"/>
              <a:gd name="T11" fmla="*/ 229 h 433"/>
              <a:gd name="T12" fmla="*/ 11 w 1792"/>
              <a:gd name="T13" fmla="*/ 433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92" h="433">
                <a:moveTo>
                  <a:pt x="11" y="433"/>
                </a:moveTo>
                <a:lnTo>
                  <a:pt x="1609" y="433"/>
                </a:lnTo>
                <a:lnTo>
                  <a:pt x="1792" y="226"/>
                </a:lnTo>
                <a:lnTo>
                  <a:pt x="1602" y="0"/>
                </a:lnTo>
                <a:lnTo>
                  <a:pt x="0" y="0"/>
                </a:lnTo>
                <a:lnTo>
                  <a:pt x="193" y="229"/>
                </a:lnTo>
                <a:lnTo>
                  <a:pt x="11" y="4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award areas: </a:t>
            </a:r>
            <a:r>
              <a:rPr lang="en-US" sz="12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or Team Attribute </a:t>
            </a:r>
            <a:endParaRPr lang="en-IN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F051B2D-6466-416F-9A5A-FB7A5252B7A9}"/>
              </a:ext>
            </a:extLst>
          </p:cNvPr>
          <p:cNvCxnSpPr>
            <a:cxnSpLocks/>
          </p:cNvCxnSpPr>
          <p:nvPr/>
        </p:nvCxnSpPr>
        <p:spPr>
          <a:xfrm>
            <a:off x="3875928" y="2714481"/>
            <a:ext cx="3810249" cy="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67CEA28-B5EA-4663-8298-80F0FB57A300}"/>
              </a:ext>
            </a:extLst>
          </p:cNvPr>
          <p:cNvCxnSpPr>
            <a:cxnSpLocks/>
          </p:cNvCxnSpPr>
          <p:nvPr/>
        </p:nvCxnSpPr>
        <p:spPr>
          <a:xfrm>
            <a:off x="4539788" y="4087148"/>
            <a:ext cx="3810249" cy="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F504659-972B-4299-AE59-04D1C6AAFDD8}"/>
              </a:ext>
            </a:extLst>
          </p:cNvPr>
          <p:cNvSpPr txBox="1"/>
          <p:nvPr/>
        </p:nvSpPr>
        <p:spPr>
          <a:xfrm rot="5400000">
            <a:off x="8066816" y="2748437"/>
            <a:ext cx="1810111" cy="121823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Team Materials</a:t>
            </a:r>
            <a:endParaRPr lang="en-I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84F4519-C6C3-47EC-97D8-99F66C987EC7}"/>
              </a:ext>
            </a:extLst>
          </p:cNvPr>
          <p:cNvSpPr txBox="1"/>
          <p:nvPr/>
        </p:nvSpPr>
        <p:spPr>
          <a:xfrm rot="16200000">
            <a:off x="2315488" y="2748438"/>
            <a:ext cx="1810111" cy="121823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4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Judges are divided into pairs</a:t>
            </a:r>
            <a:endParaRPr lang="en-IN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F38565-16F3-454F-9D39-FF80A637EA07}"/>
              </a:ext>
            </a:extLst>
          </p:cNvPr>
          <p:cNvSpPr/>
          <p:nvPr/>
        </p:nvSpPr>
        <p:spPr>
          <a:xfrm>
            <a:off x="3115754" y="2709030"/>
            <a:ext cx="1378787" cy="1378788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63500" dist="381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Teams of Judges</a:t>
            </a:r>
            <a:endParaRPr lang="en-IN" sz="1400" dirty="0">
              <a:solidFill>
                <a:schemeClr val="bg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89D8F7C-3AA4-4F15-AAA0-AD3DF83DB3E5}"/>
              </a:ext>
            </a:extLst>
          </p:cNvPr>
          <p:cNvSpPr/>
          <p:nvPr/>
        </p:nvSpPr>
        <p:spPr>
          <a:xfrm>
            <a:off x="7686177" y="2709030"/>
            <a:ext cx="1378787" cy="1378788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63500" dist="381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FRC Teams</a:t>
            </a:r>
            <a:endParaRPr lang="en-IN" sz="1400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7816E1-03AF-4F09-9A02-63C5C23953B7}"/>
              </a:ext>
            </a:extLst>
          </p:cNvPr>
          <p:cNvSpPr txBox="1"/>
          <p:nvPr/>
        </p:nvSpPr>
        <p:spPr>
          <a:xfrm>
            <a:off x="4937673" y="2884547"/>
            <a:ext cx="2417706" cy="101566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defRPr/>
            </a:pPr>
            <a:r>
              <a:rPr lang="en-US" sz="2000" b="1" i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Robotics Judging </a:t>
            </a:r>
          </a:p>
          <a:p>
            <a:pPr algn="ctr">
              <a:defRPr/>
            </a:pPr>
            <a:endParaRPr lang="en-US" sz="2000" b="1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055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E72A5298-FE4D-47FE-9489-D784DC31BC3E}"/>
              </a:ext>
            </a:extLst>
          </p:cNvPr>
          <p:cNvSpPr/>
          <p:nvPr/>
        </p:nvSpPr>
        <p:spPr>
          <a:xfrm>
            <a:off x="350499" y="4262610"/>
            <a:ext cx="11723313" cy="2595390"/>
          </a:xfrm>
          <a:prstGeom prst="rect">
            <a:avLst/>
          </a:prstGeom>
          <a:gradFill flip="none" rotWithShape="1">
            <a:gsLst>
              <a:gs pos="36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306" y="399480"/>
            <a:ext cx="11644439" cy="1293028"/>
          </a:xfrm>
        </p:spPr>
        <p:txBody>
          <a:bodyPr/>
          <a:lstStyle/>
          <a:p>
            <a:r>
              <a:rPr lang="en-IN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FIRST</a:t>
            </a:r>
            <a:r>
              <a:rPr lang="en-I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Robotics Competition Process Flow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0899E85-0633-460A-B4D0-1881C39CB5EE}"/>
              </a:ext>
            </a:extLst>
          </p:cNvPr>
          <p:cNvSpPr txBox="1"/>
          <p:nvPr/>
        </p:nvSpPr>
        <p:spPr>
          <a:xfrm>
            <a:off x="1296130" y="5661248"/>
            <a:ext cx="24177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Judge Advisor is responsible for facilitating the judging discussions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A7FD8E-4C6C-4381-89A4-803D57FF66F0}"/>
              </a:ext>
            </a:extLst>
          </p:cNvPr>
          <p:cNvSpPr txBox="1"/>
          <p:nvPr/>
        </p:nvSpPr>
        <p:spPr>
          <a:xfrm>
            <a:off x="7464153" y="5661248"/>
            <a:ext cx="34317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that for certain awards, teams need to appear in other award categories. Example is judges award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9CCE31C-D311-4AFE-A781-28AD439F1B5D}"/>
              </a:ext>
            </a:extLst>
          </p:cNvPr>
          <p:cNvSpPr/>
          <p:nvPr/>
        </p:nvSpPr>
        <p:spPr>
          <a:xfrm>
            <a:off x="2132012" y="1772816"/>
            <a:ext cx="7927976" cy="324769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7730320-C975-4616-93F7-291579E3EFA3}"/>
              </a:ext>
            </a:extLst>
          </p:cNvPr>
          <p:cNvSpPr>
            <a:spLocks/>
          </p:cNvSpPr>
          <p:nvPr/>
        </p:nvSpPr>
        <p:spPr bwMode="auto">
          <a:xfrm>
            <a:off x="3996152" y="4340833"/>
            <a:ext cx="2101023" cy="508805"/>
          </a:xfrm>
          <a:custGeom>
            <a:avLst/>
            <a:gdLst>
              <a:gd name="T0" fmla="*/ 1788 w 1788"/>
              <a:gd name="T1" fmla="*/ 0 h 433"/>
              <a:gd name="T2" fmla="*/ 187 w 1788"/>
              <a:gd name="T3" fmla="*/ 0 h 433"/>
              <a:gd name="T4" fmla="*/ 0 w 1788"/>
              <a:gd name="T5" fmla="*/ 221 h 433"/>
              <a:gd name="T6" fmla="*/ 190 w 1788"/>
              <a:gd name="T7" fmla="*/ 433 h 433"/>
              <a:gd name="T8" fmla="*/ 1788 w 1788"/>
              <a:gd name="T9" fmla="*/ 433 h 433"/>
              <a:gd name="T10" fmla="*/ 1601 w 1788"/>
              <a:gd name="T11" fmla="*/ 224 h 433"/>
              <a:gd name="T12" fmla="*/ 1788 w 1788"/>
              <a:gd name="T13" fmla="*/ 0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8" h="433">
                <a:moveTo>
                  <a:pt x="1788" y="0"/>
                </a:moveTo>
                <a:lnTo>
                  <a:pt x="187" y="0"/>
                </a:lnTo>
                <a:lnTo>
                  <a:pt x="0" y="221"/>
                </a:lnTo>
                <a:lnTo>
                  <a:pt x="190" y="433"/>
                </a:lnTo>
                <a:lnTo>
                  <a:pt x="1788" y="433"/>
                </a:lnTo>
                <a:lnTo>
                  <a:pt x="1601" y="224"/>
                </a:lnTo>
                <a:lnTo>
                  <a:pt x="178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 decisions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D6DBA59-9C65-41F2-B788-62AA60A271FC}"/>
              </a:ext>
            </a:extLst>
          </p:cNvPr>
          <p:cNvSpPr>
            <a:spLocks/>
          </p:cNvSpPr>
          <p:nvPr/>
        </p:nvSpPr>
        <p:spPr bwMode="auto">
          <a:xfrm>
            <a:off x="2331081" y="1943693"/>
            <a:ext cx="1767303" cy="2905944"/>
          </a:xfrm>
          <a:custGeom>
            <a:avLst/>
            <a:gdLst>
              <a:gd name="T0" fmla="*/ 1079 w 1110"/>
              <a:gd name="T1" fmla="*/ 1508 h 1828"/>
              <a:gd name="T2" fmla="*/ 914 w 1110"/>
              <a:gd name="T3" fmla="*/ 1508 h 1828"/>
              <a:gd name="T4" fmla="*/ 320 w 1110"/>
              <a:gd name="T5" fmla="*/ 914 h 1828"/>
              <a:gd name="T6" fmla="*/ 914 w 1110"/>
              <a:gd name="T7" fmla="*/ 320 h 1828"/>
              <a:gd name="T8" fmla="*/ 975 w 1110"/>
              <a:gd name="T9" fmla="*/ 320 h 1828"/>
              <a:gd name="T10" fmla="*/ 1110 w 1110"/>
              <a:gd name="T11" fmla="*/ 167 h 1828"/>
              <a:gd name="T12" fmla="*/ 970 w 1110"/>
              <a:gd name="T13" fmla="*/ 0 h 1828"/>
              <a:gd name="T14" fmla="*/ 914 w 1110"/>
              <a:gd name="T15" fmla="*/ 0 h 1828"/>
              <a:gd name="T16" fmla="*/ 268 w 1110"/>
              <a:gd name="T17" fmla="*/ 268 h 1828"/>
              <a:gd name="T18" fmla="*/ 0 w 1110"/>
              <a:gd name="T19" fmla="*/ 914 h 1828"/>
              <a:gd name="T20" fmla="*/ 268 w 1110"/>
              <a:gd name="T21" fmla="*/ 1560 h 1828"/>
              <a:gd name="T22" fmla="*/ 914 w 1110"/>
              <a:gd name="T23" fmla="*/ 1828 h 1828"/>
              <a:gd name="T24" fmla="*/ 1079 w 1110"/>
              <a:gd name="T25" fmla="*/ 1828 h 1828"/>
              <a:gd name="T26" fmla="*/ 941 w 1110"/>
              <a:gd name="T27" fmla="*/ 1673 h 1828"/>
              <a:gd name="T28" fmla="*/ 1079 w 1110"/>
              <a:gd name="T29" fmla="*/ 1508 h 1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10" h="1828">
                <a:moveTo>
                  <a:pt x="1079" y="1508"/>
                </a:moveTo>
                <a:cubicBezTo>
                  <a:pt x="914" y="1508"/>
                  <a:pt x="914" y="1508"/>
                  <a:pt x="914" y="1508"/>
                </a:cubicBezTo>
                <a:cubicBezTo>
                  <a:pt x="587" y="1508"/>
                  <a:pt x="320" y="1242"/>
                  <a:pt x="320" y="914"/>
                </a:cubicBezTo>
                <a:cubicBezTo>
                  <a:pt x="320" y="586"/>
                  <a:pt x="587" y="320"/>
                  <a:pt x="914" y="320"/>
                </a:cubicBezTo>
                <a:cubicBezTo>
                  <a:pt x="975" y="320"/>
                  <a:pt x="975" y="320"/>
                  <a:pt x="975" y="320"/>
                </a:cubicBezTo>
                <a:cubicBezTo>
                  <a:pt x="1110" y="167"/>
                  <a:pt x="1110" y="167"/>
                  <a:pt x="1110" y="167"/>
                </a:cubicBezTo>
                <a:cubicBezTo>
                  <a:pt x="970" y="0"/>
                  <a:pt x="970" y="0"/>
                  <a:pt x="970" y="0"/>
                </a:cubicBezTo>
                <a:cubicBezTo>
                  <a:pt x="914" y="0"/>
                  <a:pt x="914" y="0"/>
                  <a:pt x="914" y="0"/>
                </a:cubicBezTo>
                <a:cubicBezTo>
                  <a:pt x="670" y="0"/>
                  <a:pt x="441" y="95"/>
                  <a:pt x="268" y="268"/>
                </a:cubicBezTo>
                <a:cubicBezTo>
                  <a:pt x="96" y="440"/>
                  <a:pt x="0" y="670"/>
                  <a:pt x="0" y="914"/>
                </a:cubicBezTo>
                <a:cubicBezTo>
                  <a:pt x="0" y="1158"/>
                  <a:pt x="96" y="1388"/>
                  <a:pt x="268" y="1560"/>
                </a:cubicBezTo>
                <a:cubicBezTo>
                  <a:pt x="441" y="1733"/>
                  <a:pt x="670" y="1828"/>
                  <a:pt x="914" y="1828"/>
                </a:cubicBezTo>
                <a:cubicBezTo>
                  <a:pt x="1079" y="1828"/>
                  <a:pt x="1079" y="1828"/>
                  <a:pt x="1079" y="1828"/>
                </a:cubicBezTo>
                <a:cubicBezTo>
                  <a:pt x="941" y="1673"/>
                  <a:pt x="941" y="1673"/>
                  <a:pt x="941" y="1673"/>
                </a:cubicBezTo>
                <a:lnTo>
                  <a:pt x="1079" y="15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C25C09E-2C86-44B2-B6AB-804B1CF0D072}"/>
              </a:ext>
            </a:extLst>
          </p:cNvPr>
          <p:cNvSpPr>
            <a:spLocks/>
          </p:cNvSpPr>
          <p:nvPr/>
        </p:nvSpPr>
        <p:spPr bwMode="auto">
          <a:xfrm>
            <a:off x="6088949" y="1943694"/>
            <a:ext cx="2105722" cy="508805"/>
          </a:xfrm>
          <a:custGeom>
            <a:avLst/>
            <a:gdLst>
              <a:gd name="T0" fmla="*/ 11 w 1792"/>
              <a:gd name="T1" fmla="*/ 433 h 433"/>
              <a:gd name="T2" fmla="*/ 1609 w 1792"/>
              <a:gd name="T3" fmla="*/ 433 h 433"/>
              <a:gd name="T4" fmla="*/ 1792 w 1792"/>
              <a:gd name="T5" fmla="*/ 226 h 433"/>
              <a:gd name="T6" fmla="*/ 1602 w 1792"/>
              <a:gd name="T7" fmla="*/ 0 h 433"/>
              <a:gd name="T8" fmla="*/ 0 w 1792"/>
              <a:gd name="T9" fmla="*/ 0 h 433"/>
              <a:gd name="T10" fmla="*/ 193 w 1792"/>
              <a:gd name="T11" fmla="*/ 229 h 433"/>
              <a:gd name="T12" fmla="*/ 11 w 1792"/>
              <a:gd name="T13" fmla="*/ 433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92" h="433">
                <a:moveTo>
                  <a:pt x="11" y="433"/>
                </a:moveTo>
                <a:lnTo>
                  <a:pt x="1609" y="433"/>
                </a:lnTo>
                <a:lnTo>
                  <a:pt x="1792" y="226"/>
                </a:lnTo>
                <a:lnTo>
                  <a:pt x="1602" y="0"/>
                </a:lnTo>
                <a:lnTo>
                  <a:pt x="0" y="0"/>
                </a:lnTo>
                <a:lnTo>
                  <a:pt x="193" y="229"/>
                </a:lnTo>
                <a:lnTo>
                  <a:pt x="11" y="4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1311ADD-D0E6-4AF5-94EF-99D286F77620}"/>
              </a:ext>
            </a:extLst>
          </p:cNvPr>
          <p:cNvSpPr>
            <a:spLocks/>
          </p:cNvSpPr>
          <p:nvPr/>
        </p:nvSpPr>
        <p:spPr bwMode="auto">
          <a:xfrm>
            <a:off x="6044297" y="4340833"/>
            <a:ext cx="2101023" cy="508805"/>
          </a:xfrm>
          <a:custGeom>
            <a:avLst/>
            <a:gdLst>
              <a:gd name="T0" fmla="*/ 1788 w 1788"/>
              <a:gd name="T1" fmla="*/ 0 h 433"/>
              <a:gd name="T2" fmla="*/ 187 w 1788"/>
              <a:gd name="T3" fmla="*/ 0 h 433"/>
              <a:gd name="T4" fmla="*/ 0 w 1788"/>
              <a:gd name="T5" fmla="*/ 221 h 433"/>
              <a:gd name="T6" fmla="*/ 190 w 1788"/>
              <a:gd name="T7" fmla="*/ 433 h 433"/>
              <a:gd name="T8" fmla="*/ 1788 w 1788"/>
              <a:gd name="T9" fmla="*/ 433 h 433"/>
              <a:gd name="T10" fmla="*/ 1601 w 1788"/>
              <a:gd name="T11" fmla="*/ 224 h 433"/>
              <a:gd name="T12" fmla="*/ 1788 w 1788"/>
              <a:gd name="T13" fmla="*/ 0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88" h="433">
                <a:moveTo>
                  <a:pt x="1788" y="0"/>
                </a:moveTo>
                <a:lnTo>
                  <a:pt x="187" y="0"/>
                </a:lnTo>
                <a:lnTo>
                  <a:pt x="0" y="221"/>
                </a:lnTo>
                <a:lnTo>
                  <a:pt x="190" y="433"/>
                </a:lnTo>
                <a:lnTo>
                  <a:pt x="1788" y="433"/>
                </a:lnTo>
                <a:lnTo>
                  <a:pt x="1601" y="224"/>
                </a:lnTo>
                <a:lnTo>
                  <a:pt x="17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Judge Advisor facilitates discussions </a:t>
            </a:r>
            <a:endParaRPr lang="en-I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D2A2336-F8C0-4FAE-8651-0732C87B15E5}"/>
              </a:ext>
            </a:extLst>
          </p:cNvPr>
          <p:cNvSpPr>
            <a:spLocks/>
          </p:cNvSpPr>
          <p:nvPr/>
        </p:nvSpPr>
        <p:spPr bwMode="auto">
          <a:xfrm>
            <a:off x="8092440" y="1943693"/>
            <a:ext cx="1768478" cy="2905944"/>
          </a:xfrm>
          <a:custGeom>
            <a:avLst/>
            <a:gdLst>
              <a:gd name="T0" fmla="*/ 843 w 1110"/>
              <a:gd name="T1" fmla="*/ 268 h 1828"/>
              <a:gd name="T2" fmla="*/ 196 w 1110"/>
              <a:gd name="T3" fmla="*/ 0 h 1828"/>
              <a:gd name="T4" fmla="*/ 28 w 1110"/>
              <a:gd name="T5" fmla="*/ 0 h 1828"/>
              <a:gd name="T6" fmla="*/ 170 w 1110"/>
              <a:gd name="T7" fmla="*/ 169 h 1828"/>
              <a:gd name="T8" fmla="*/ 36 w 1110"/>
              <a:gd name="T9" fmla="*/ 320 h 1828"/>
              <a:gd name="T10" fmla="*/ 196 w 1110"/>
              <a:gd name="T11" fmla="*/ 320 h 1828"/>
              <a:gd name="T12" fmla="*/ 790 w 1110"/>
              <a:gd name="T13" fmla="*/ 914 h 1828"/>
              <a:gd name="T14" fmla="*/ 196 w 1110"/>
              <a:gd name="T15" fmla="*/ 1508 h 1828"/>
              <a:gd name="T16" fmla="*/ 138 w 1110"/>
              <a:gd name="T17" fmla="*/ 1508 h 1828"/>
              <a:gd name="T18" fmla="*/ 0 w 1110"/>
              <a:gd name="T19" fmla="*/ 1671 h 1828"/>
              <a:gd name="T20" fmla="*/ 140 w 1110"/>
              <a:gd name="T21" fmla="*/ 1828 h 1828"/>
              <a:gd name="T22" fmla="*/ 196 w 1110"/>
              <a:gd name="T23" fmla="*/ 1828 h 1828"/>
              <a:gd name="T24" fmla="*/ 843 w 1110"/>
              <a:gd name="T25" fmla="*/ 1560 h 1828"/>
              <a:gd name="T26" fmla="*/ 1110 w 1110"/>
              <a:gd name="T27" fmla="*/ 914 h 1828"/>
              <a:gd name="T28" fmla="*/ 843 w 1110"/>
              <a:gd name="T29" fmla="*/ 268 h 1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10" h="1828">
                <a:moveTo>
                  <a:pt x="843" y="268"/>
                </a:moveTo>
                <a:cubicBezTo>
                  <a:pt x="670" y="95"/>
                  <a:pt x="441" y="0"/>
                  <a:pt x="196" y="0"/>
                </a:cubicBezTo>
                <a:cubicBezTo>
                  <a:pt x="28" y="0"/>
                  <a:pt x="28" y="0"/>
                  <a:pt x="28" y="0"/>
                </a:cubicBezTo>
                <a:cubicBezTo>
                  <a:pt x="170" y="169"/>
                  <a:pt x="170" y="169"/>
                  <a:pt x="170" y="169"/>
                </a:cubicBezTo>
                <a:cubicBezTo>
                  <a:pt x="36" y="320"/>
                  <a:pt x="36" y="320"/>
                  <a:pt x="36" y="320"/>
                </a:cubicBezTo>
                <a:cubicBezTo>
                  <a:pt x="196" y="320"/>
                  <a:pt x="196" y="320"/>
                  <a:pt x="196" y="320"/>
                </a:cubicBezTo>
                <a:cubicBezTo>
                  <a:pt x="524" y="320"/>
                  <a:pt x="790" y="586"/>
                  <a:pt x="790" y="914"/>
                </a:cubicBezTo>
                <a:cubicBezTo>
                  <a:pt x="790" y="1242"/>
                  <a:pt x="524" y="1508"/>
                  <a:pt x="196" y="1508"/>
                </a:cubicBezTo>
                <a:cubicBezTo>
                  <a:pt x="138" y="1508"/>
                  <a:pt x="138" y="1508"/>
                  <a:pt x="138" y="1508"/>
                </a:cubicBezTo>
                <a:cubicBezTo>
                  <a:pt x="0" y="1671"/>
                  <a:pt x="0" y="1671"/>
                  <a:pt x="0" y="1671"/>
                </a:cubicBezTo>
                <a:cubicBezTo>
                  <a:pt x="140" y="1828"/>
                  <a:pt x="140" y="1828"/>
                  <a:pt x="140" y="1828"/>
                </a:cubicBezTo>
                <a:cubicBezTo>
                  <a:pt x="196" y="1828"/>
                  <a:pt x="196" y="1828"/>
                  <a:pt x="196" y="1828"/>
                </a:cubicBezTo>
                <a:cubicBezTo>
                  <a:pt x="441" y="1828"/>
                  <a:pt x="670" y="1733"/>
                  <a:pt x="843" y="1560"/>
                </a:cubicBezTo>
                <a:cubicBezTo>
                  <a:pt x="1015" y="1388"/>
                  <a:pt x="1110" y="1158"/>
                  <a:pt x="1110" y="914"/>
                </a:cubicBezTo>
                <a:cubicBezTo>
                  <a:pt x="1110" y="670"/>
                  <a:pt x="1015" y="440"/>
                  <a:pt x="843" y="2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86B38E48-B667-4194-8AF1-DFF9CEDCC0FD}"/>
              </a:ext>
            </a:extLst>
          </p:cNvPr>
          <p:cNvSpPr>
            <a:spLocks/>
          </p:cNvSpPr>
          <p:nvPr/>
        </p:nvSpPr>
        <p:spPr bwMode="auto">
          <a:xfrm>
            <a:off x="4040804" y="1943694"/>
            <a:ext cx="2105722" cy="508805"/>
          </a:xfrm>
          <a:custGeom>
            <a:avLst/>
            <a:gdLst>
              <a:gd name="T0" fmla="*/ 11 w 1792"/>
              <a:gd name="T1" fmla="*/ 433 h 433"/>
              <a:gd name="T2" fmla="*/ 1609 w 1792"/>
              <a:gd name="T3" fmla="*/ 433 h 433"/>
              <a:gd name="T4" fmla="*/ 1792 w 1792"/>
              <a:gd name="T5" fmla="*/ 226 h 433"/>
              <a:gd name="T6" fmla="*/ 1602 w 1792"/>
              <a:gd name="T7" fmla="*/ 0 h 433"/>
              <a:gd name="T8" fmla="*/ 0 w 1792"/>
              <a:gd name="T9" fmla="*/ 0 h 433"/>
              <a:gd name="T10" fmla="*/ 193 w 1792"/>
              <a:gd name="T11" fmla="*/ 229 h 433"/>
              <a:gd name="T12" fmla="*/ 11 w 1792"/>
              <a:gd name="T13" fmla="*/ 433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92" h="433">
                <a:moveTo>
                  <a:pt x="11" y="433"/>
                </a:moveTo>
                <a:lnTo>
                  <a:pt x="1609" y="433"/>
                </a:lnTo>
                <a:lnTo>
                  <a:pt x="1792" y="226"/>
                </a:lnTo>
                <a:lnTo>
                  <a:pt x="1602" y="0"/>
                </a:lnTo>
                <a:lnTo>
                  <a:pt x="0" y="0"/>
                </a:lnTo>
                <a:lnTo>
                  <a:pt x="193" y="229"/>
                </a:lnTo>
                <a:lnTo>
                  <a:pt x="11" y="4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award areas: </a:t>
            </a:r>
            <a:r>
              <a:rPr lang="en-US" sz="12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or Team Attribute </a:t>
            </a:r>
            <a:endParaRPr lang="en-IN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F051B2D-6466-416F-9A5A-FB7A5252B7A9}"/>
              </a:ext>
            </a:extLst>
          </p:cNvPr>
          <p:cNvCxnSpPr>
            <a:cxnSpLocks/>
          </p:cNvCxnSpPr>
          <p:nvPr/>
        </p:nvCxnSpPr>
        <p:spPr>
          <a:xfrm>
            <a:off x="3875928" y="2714481"/>
            <a:ext cx="3810249" cy="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67CEA28-B5EA-4663-8298-80F0FB57A300}"/>
              </a:ext>
            </a:extLst>
          </p:cNvPr>
          <p:cNvCxnSpPr>
            <a:cxnSpLocks/>
          </p:cNvCxnSpPr>
          <p:nvPr/>
        </p:nvCxnSpPr>
        <p:spPr>
          <a:xfrm>
            <a:off x="4539788" y="4087148"/>
            <a:ext cx="3810249" cy="0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1F504659-972B-4299-AE59-04D1C6AAFDD8}"/>
              </a:ext>
            </a:extLst>
          </p:cNvPr>
          <p:cNvSpPr txBox="1"/>
          <p:nvPr/>
        </p:nvSpPr>
        <p:spPr>
          <a:xfrm rot="5400000">
            <a:off x="8066816" y="2748436"/>
            <a:ext cx="1810111" cy="121823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Team Materials</a:t>
            </a:r>
            <a:endParaRPr lang="en-IN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84F4519-C6C3-47EC-97D8-99F66C987EC7}"/>
              </a:ext>
            </a:extLst>
          </p:cNvPr>
          <p:cNvSpPr txBox="1"/>
          <p:nvPr/>
        </p:nvSpPr>
        <p:spPr>
          <a:xfrm rot="16200000">
            <a:off x="2315488" y="2748438"/>
            <a:ext cx="1810111" cy="1218236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4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Judges are divided into pairs</a:t>
            </a:r>
            <a:endParaRPr lang="en-IN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FF38565-16F3-454F-9D39-FF80A637EA07}"/>
              </a:ext>
            </a:extLst>
          </p:cNvPr>
          <p:cNvSpPr/>
          <p:nvPr/>
        </p:nvSpPr>
        <p:spPr>
          <a:xfrm>
            <a:off x="3115754" y="2709030"/>
            <a:ext cx="1378787" cy="1378788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63500" dist="381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Teams of Judges</a:t>
            </a:r>
            <a:endParaRPr lang="en-IN" sz="1400" dirty="0">
              <a:solidFill>
                <a:schemeClr val="bg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89D8F7C-3AA4-4F15-AAA0-AD3DF83DB3E5}"/>
              </a:ext>
            </a:extLst>
          </p:cNvPr>
          <p:cNvSpPr/>
          <p:nvPr/>
        </p:nvSpPr>
        <p:spPr>
          <a:xfrm>
            <a:off x="7686177" y="2709030"/>
            <a:ext cx="1378787" cy="1378788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63500" dist="381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FRC Teams</a:t>
            </a:r>
            <a:endParaRPr lang="en-IN" sz="1400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7816E1-03AF-4F09-9A02-63C5C23953B7}"/>
              </a:ext>
            </a:extLst>
          </p:cNvPr>
          <p:cNvSpPr txBox="1"/>
          <p:nvPr/>
        </p:nvSpPr>
        <p:spPr>
          <a:xfrm>
            <a:off x="4906509" y="2921169"/>
            <a:ext cx="2417706" cy="101566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>
              <a:defRPr/>
            </a:pPr>
            <a:r>
              <a:rPr lang="en-US" sz="20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Robotics Judging </a:t>
            </a:r>
          </a:p>
          <a:p>
            <a:pPr algn="ctr">
              <a:defRPr/>
            </a:pPr>
            <a:endParaRPr lang="en-US" sz="2000" b="1" kern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31832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ECF685084CC74DA50F9F12D776EAEA" ma:contentTypeVersion="14" ma:contentTypeDescription="Create a new document." ma:contentTypeScope="" ma:versionID="379421d723998c796a73c14564ac976f">
  <xsd:schema xmlns:xsd="http://www.w3.org/2001/XMLSchema" xmlns:xs="http://www.w3.org/2001/XMLSchema" xmlns:p="http://schemas.microsoft.com/office/2006/metadata/properties" xmlns:ns3="feae37c1-97ef-4b78-9718-38959f872250" xmlns:ns4="5db40be2-2b5d-433a-851c-bcf1d606d87e" targetNamespace="http://schemas.microsoft.com/office/2006/metadata/properties" ma:root="true" ma:fieldsID="7a357e472c027e36f606a3d586649a73" ns3:_="" ns4:_="">
    <xsd:import namespace="feae37c1-97ef-4b78-9718-38959f872250"/>
    <xsd:import namespace="5db40be2-2b5d-433a-851c-bcf1d606d87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ae37c1-97ef-4b78-9718-38959f87225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b40be2-2b5d-433a-851c-bcf1d606d8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E6BFA8-8ED6-407A-BE96-F18707A398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A772CF-47C6-4953-9776-8174DD0A8A2B}">
  <ds:schemaRefs>
    <ds:schemaRef ds:uri="5db40be2-2b5d-433a-851c-bcf1d606d87e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feae37c1-97ef-4b78-9718-38959f87225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4DC3146-1B64-4918-9A32-D1751ED7D9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ae37c1-97ef-4b78-9718-38959f872250"/>
    <ds:schemaRef ds:uri="5db40be2-2b5d-433a-851c-bcf1d606d8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686</TotalTime>
  <Words>2005</Words>
  <Application>Microsoft Office PowerPoint</Application>
  <PresentationFormat>Widescreen</PresentationFormat>
  <Paragraphs>270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Century Gothic</vt:lpstr>
      <vt:lpstr>Roboto</vt:lpstr>
      <vt:lpstr>Verdana</vt:lpstr>
      <vt:lpstr>Vapor Trail</vt:lpstr>
      <vt:lpstr>Mastering frc judging</vt:lpstr>
      <vt:lpstr>Mastering FRC Judging</vt:lpstr>
      <vt:lpstr>What does a Judge really do?</vt:lpstr>
      <vt:lpstr>FIRST ROBOTICS COMPETITION Process Flow </vt:lpstr>
      <vt:lpstr>FIRST Robotics Competition Process Flow </vt:lpstr>
      <vt:lpstr>FIRST Robotics Competition Process Flow </vt:lpstr>
      <vt:lpstr>FIRST Robotics Competition Process Flow </vt:lpstr>
      <vt:lpstr>FIRST Robotics Competition Process Flow </vt:lpstr>
      <vt:lpstr>FIRST Robotics Competition Process Flow </vt:lpstr>
      <vt:lpstr>FIRST Robotics Competition Process Flow </vt:lpstr>
      <vt:lpstr>Awards</vt:lpstr>
      <vt:lpstr>General Tips</vt:lpstr>
      <vt:lpstr>General Tips</vt:lpstr>
      <vt:lpstr>General Tips</vt:lpstr>
      <vt:lpstr>Submitted awards</vt:lpstr>
      <vt:lpstr>FIRST Impact Award  The FIRST Impact Award (formerly the Chairman's Award) is the most prestigious award at FIRST, it honors the team that best represents a model for other teams to emulate and best embodies the mission of FIRST</vt:lpstr>
      <vt:lpstr>FIA Tips</vt:lpstr>
      <vt:lpstr>Dean’s List  Leadership and dedication of the most outstanding secondary school students in FIRST®, the Kamen family sponsors awards for selected 10th or 11th grade* students known as the FIRST® Robotics Competition and the FIRST® Tech Challenge FIRST Dean’s List Award  </vt:lpstr>
      <vt:lpstr>Dean’s List Tips</vt:lpstr>
      <vt:lpstr>Woodie Flowers  This award recognizes an individual who has done an outstanding job of motivation through communication while also challenging the students to be clear and succinct in their communications. </vt:lpstr>
      <vt:lpstr>Championship Eligibility  (District Points System)</vt:lpstr>
      <vt:lpstr>Championship Eligibility  (District Points System)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Judging –  What You need to know</dc:title>
  <dc:creator>Brittany Shank</dc:creator>
  <cp:lastModifiedBy>Mike</cp:lastModifiedBy>
  <cp:revision>30</cp:revision>
  <dcterms:created xsi:type="dcterms:W3CDTF">2021-08-03T14:12:57Z</dcterms:created>
  <dcterms:modified xsi:type="dcterms:W3CDTF">2024-01-06T16:16:32Z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0x0101004DECF685084CC74DA50F9F12D776EAEA</vt:lpwstr>
  </property>
</Properties>
</file>