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4"/>
  </p:notesMasterIdLst>
  <p:sldIdLst>
    <p:sldId id="258" r:id="rId2"/>
    <p:sldId id="268" r:id="rId3"/>
    <p:sldId id="261" r:id="rId4"/>
    <p:sldId id="262" r:id="rId5"/>
    <p:sldId id="263" r:id="rId6"/>
    <p:sldId id="264" r:id="rId7"/>
    <p:sldId id="265" r:id="rId8"/>
    <p:sldId id="266" r:id="rId9"/>
    <p:sldId id="267" r:id="rId10"/>
    <p:sldId id="269" r:id="rId11"/>
    <p:sldId id="270" r:id="rId12"/>
    <p:sldId id="271" r:id="rId13"/>
    <p:sldId id="281" r:id="rId14"/>
    <p:sldId id="272" r:id="rId15"/>
    <p:sldId id="273" r:id="rId16"/>
    <p:sldId id="274" r:id="rId17"/>
    <p:sldId id="275" r:id="rId18"/>
    <p:sldId id="276" r:id="rId19"/>
    <p:sldId id="280" r:id="rId20"/>
    <p:sldId id="277" r:id="rId21"/>
    <p:sldId id="279"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p:restoredTop sz="94677"/>
  </p:normalViewPr>
  <p:slideViewPr>
    <p:cSldViewPr snapToGrid="0" snapToObjects="1">
      <p:cViewPr varScale="1">
        <p:scale>
          <a:sx n="139" d="100"/>
          <a:sy n="139" d="100"/>
        </p:scale>
        <p:origin x="211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9DAC3-CD75-EA4C-BE43-14A06506DA3F}" type="datetimeFigureOut">
              <a:rPr lang="en-US" smtClean="0"/>
              <a:t>1/5/24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C3A01-C25F-3544-B238-8307EF1DAC84}" type="slidenum">
              <a:rPr lang="en-US" smtClean="0"/>
              <a:t>‹#›</a:t>
            </a:fld>
            <a:endParaRPr lang="en-US"/>
          </a:p>
        </p:txBody>
      </p:sp>
    </p:spTree>
    <p:extLst>
      <p:ext uri="{BB962C8B-B14F-4D97-AF65-F5344CB8AC3E}">
        <p14:creationId xmlns:p14="http://schemas.microsoft.com/office/powerpoint/2010/main" val="259114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purpose of this presentation? Its to answer these 3 questions,</a:t>
            </a:r>
            <a:br>
              <a:rPr lang="en-US" dirty="0"/>
            </a:br>
            <a:br>
              <a:rPr lang="en-US" dirty="0"/>
            </a:br>
            <a:r>
              <a:rPr lang="en-US" dirty="0"/>
              <a:t>What does a successful season mean to you?</a:t>
            </a:r>
            <a:br>
              <a:rPr lang="en-US" dirty="0"/>
            </a:br>
            <a:br>
              <a:rPr lang="en-US" dirty="0"/>
            </a:br>
            <a:r>
              <a:rPr lang="en-US" dirty="0"/>
              <a:t>How does one accomplish a successful </a:t>
            </a:r>
            <a:r>
              <a:rPr lang="en-US" dirty="0" err="1"/>
              <a:t>seson</a:t>
            </a:r>
            <a:r>
              <a:rPr lang="en-US" dirty="0"/>
              <a:t>?</a:t>
            </a:r>
            <a:br>
              <a:rPr lang="en-US" dirty="0"/>
            </a:br>
            <a:br>
              <a:rPr lang="en-US" dirty="0"/>
            </a:br>
            <a:r>
              <a:rPr lang="en-US" dirty="0"/>
              <a:t>How do you get better from year to year?</a:t>
            </a:r>
            <a:br>
              <a:rPr lang="en-US" dirty="0"/>
            </a:br>
            <a:br>
              <a:rPr lang="en-US" dirty="0"/>
            </a:br>
            <a:r>
              <a:rPr lang="en-US" dirty="0"/>
              <a:t>This section will tell you how to answer these questions, and then we will go into depth on providing better answers in the rest of the presentation. </a:t>
            </a:r>
            <a:br>
              <a:rPr lang="en-US" dirty="0"/>
            </a:br>
            <a:r>
              <a:rPr lang="en-US" dirty="0"/>
              <a:t>A lot </a:t>
            </a:r>
            <a:r>
              <a:rPr lang="en-US" dirty="0" err="1"/>
              <a:t>whats</a:t>
            </a:r>
            <a:r>
              <a:rPr lang="en-US" dirty="0"/>
              <a:t> in this presentation helps drive mechanical design for an individual season, which is why David and I are doing these two presentations in tandem. </a:t>
            </a:r>
          </a:p>
        </p:txBody>
      </p:sp>
      <p:sp>
        <p:nvSpPr>
          <p:cNvPr id="4" name="Slide Number Placeholder 3"/>
          <p:cNvSpPr>
            <a:spLocks noGrp="1"/>
          </p:cNvSpPr>
          <p:nvPr>
            <p:ph type="sldNum" sz="quarter" idx="5"/>
          </p:nvPr>
        </p:nvSpPr>
        <p:spPr/>
        <p:txBody>
          <a:bodyPr/>
          <a:lstStyle/>
          <a:p>
            <a:fld id="{9DCC3A01-C25F-3544-B238-8307EF1DAC84}" type="slidenum">
              <a:rPr lang="en-US" smtClean="0"/>
              <a:t>3</a:t>
            </a:fld>
            <a:endParaRPr lang="en-US"/>
          </a:p>
        </p:txBody>
      </p:sp>
    </p:spTree>
    <p:extLst>
      <p:ext uri="{BB962C8B-B14F-4D97-AF65-F5344CB8AC3E}">
        <p14:creationId xmlns:p14="http://schemas.microsoft.com/office/powerpoint/2010/main" val="1711234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changes can happen between one event</a:t>
            </a:r>
          </a:p>
          <a:p>
            <a:endParaRPr lang="en-US" dirty="0"/>
          </a:p>
          <a:p>
            <a:r>
              <a:rPr lang="en-US" dirty="0"/>
              <a:t>Bigger changes take more time. Make prototypes, make a final design, build it, attach on the first day back from an event so you have more time to test and practice with it. </a:t>
            </a:r>
            <a:br>
              <a:rPr lang="en-US" dirty="0"/>
            </a:br>
            <a:br>
              <a:rPr lang="en-US" dirty="0"/>
            </a:br>
            <a:r>
              <a:rPr lang="en-US" dirty="0"/>
              <a:t>Now you have a full robot. Drive team needs to practice on it as much as possible. This not only gets them practice time, but helps find ways to improve, and failure conditions. </a:t>
            </a:r>
            <a:br>
              <a:rPr lang="en-US" dirty="0"/>
            </a:br>
            <a:br>
              <a:rPr lang="en-US" dirty="0"/>
            </a:br>
            <a:r>
              <a:rPr lang="en-US" dirty="0"/>
              <a:t>As stated earlier, pros and cons. </a:t>
            </a:r>
          </a:p>
        </p:txBody>
      </p:sp>
      <p:sp>
        <p:nvSpPr>
          <p:cNvPr id="4" name="Slide Number Placeholder 3"/>
          <p:cNvSpPr>
            <a:spLocks noGrp="1"/>
          </p:cNvSpPr>
          <p:nvPr>
            <p:ph type="sldNum" sz="quarter" idx="5"/>
          </p:nvPr>
        </p:nvSpPr>
        <p:spPr/>
        <p:txBody>
          <a:bodyPr/>
          <a:lstStyle/>
          <a:p>
            <a:fld id="{9DCC3A01-C25F-3544-B238-8307EF1DAC84}" type="slidenum">
              <a:rPr lang="en-US" smtClean="0"/>
              <a:t>12</a:t>
            </a:fld>
            <a:endParaRPr lang="en-US"/>
          </a:p>
        </p:txBody>
      </p:sp>
    </p:spTree>
    <p:extLst>
      <p:ext uri="{BB962C8B-B14F-4D97-AF65-F5344CB8AC3E}">
        <p14:creationId xmlns:p14="http://schemas.microsoft.com/office/powerpoint/2010/main" val="4099533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 season is the time to try new things. Things this season you saw others do that you thought, “</a:t>
            </a:r>
            <a:r>
              <a:rPr lang="en-US" dirty="0" err="1"/>
              <a:t>theres</a:t>
            </a:r>
            <a:r>
              <a:rPr lang="en-US" dirty="0"/>
              <a:t> no way we could have done that this year” or things on your nice to haves list from before. </a:t>
            </a:r>
            <a:br>
              <a:rPr lang="en-US" dirty="0"/>
            </a:br>
            <a:br>
              <a:rPr lang="en-US" dirty="0"/>
            </a:br>
            <a:r>
              <a:rPr lang="en-US" dirty="0"/>
              <a:t>Invest time and money. Buy new tooling and machines like </a:t>
            </a:r>
            <a:r>
              <a:rPr lang="en-US" dirty="0" err="1"/>
              <a:t>cnc</a:t>
            </a:r>
            <a:r>
              <a:rPr lang="en-US" dirty="0"/>
              <a:t> routers, get used to how they work in the off season. Train yourselves on new </a:t>
            </a:r>
            <a:r>
              <a:rPr lang="en-US" dirty="0" err="1"/>
              <a:t>softwares</a:t>
            </a:r>
            <a:r>
              <a:rPr lang="en-US" dirty="0"/>
              <a:t> or machines. </a:t>
            </a:r>
            <a:br>
              <a:rPr lang="en-US" dirty="0"/>
            </a:br>
            <a:br>
              <a:rPr lang="en-US" dirty="0"/>
            </a:br>
            <a:r>
              <a:rPr lang="en-US" dirty="0"/>
              <a:t>Do more outreach. Recruit sponsors, mentors, and students</a:t>
            </a:r>
          </a:p>
        </p:txBody>
      </p:sp>
      <p:sp>
        <p:nvSpPr>
          <p:cNvPr id="4" name="Slide Number Placeholder 3"/>
          <p:cNvSpPr>
            <a:spLocks noGrp="1"/>
          </p:cNvSpPr>
          <p:nvPr>
            <p:ph type="sldNum" sz="quarter" idx="5"/>
          </p:nvPr>
        </p:nvSpPr>
        <p:spPr/>
        <p:txBody>
          <a:bodyPr/>
          <a:lstStyle/>
          <a:p>
            <a:fld id="{9DCC3A01-C25F-3544-B238-8307EF1DAC84}" type="slidenum">
              <a:rPr lang="en-US" smtClean="0"/>
              <a:t>14</a:t>
            </a:fld>
            <a:endParaRPr lang="en-US"/>
          </a:p>
        </p:txBody>
      </p:sp>
    </p:spTree>
    <p:extLst>
      <p:ext uri="{BB962C8B-B14F-4D97-AF65-F5344CB8AC3E}">
        <p14:creationId xmlns:p14="http://schemas.microsoft.com/office/powerpoint/2010/main" val="398179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finally, we’ll discuss how to decide your game and design strategy by analyzing the game. </a:t>
            </a:r>
            <a:br>
              <a:rPr lang="en-US" dirty="0"/>
            </a:br>
            <a:endParaRPr lang="en-US" dirty="0"/>
          </a:p>
        </p:txBody>
      </p:sp>
      <p:sp>
        <p:nvSpPr>
          <p:cNvPr id="4" name="Slide Number Placeholder 3"/>
          <p:cNvSpPr>
            <a:spLocks noGrp="1"/>
          </p:cNvSpPr>
          <p:nvPr>
            <p:ph type="sldNum" sz="quarter" idx="5"/>
          </p:nvPr>
        </p:nvSpPr>
        <p:spPr/>
        <p:txBody>
          <a:bodyPr/>
          <a:lstStyle/>
          <a:p>
            <a:fld id="{9DCC3A01-C25F-3544-B238-8307EF1DAC84}" type="slidenum">
              <a:rPr lang="en-US" smtClean="0"/>
              <a:t>15</a:t>
            </a:fld>
            <a:endParaRPr lang="en-US"/>
          </a:p>
        </p:txBody>
      </p:sp>
    </p:spTree>
    <p:extLst>
      <p:ext uri="{BB962C8B-B14F-4D97-AF65-F5344CB8AC3E}">
        <p14:creationId xmlns:p14="http://schemas.microsoft.com/office/powerpoint/2010/main" val="929667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Evergreen rules are rules like “don’t tear down opponents to bring yourselves up”, or don’t enter the frame perimeter of another robot, the Pinning rules, </a:t>
            </a:r>
          </a:p>
        </p:txBody>
      </p:sp>
      <p:sp>
        <p:nvSpPr>
          <p:cNvPr id="4" name="Slide Number Placeholder 3"/>
          <p:cNvSpPr>
            <a:spLocks noGrp="1"/>
          </p:cNvSpPr>
          <p:nvPr>
            <p:ph type="sldNum" sz="quarter" idx="5"/>
          </p:nvPr>
        </p:nvSpPr>
        <p:spPr/>
        <p:txBody>
          <a:bodyPr/>
          <a:lstStyle/>
          <a:p>
            <a:fld id="{9DCC3A01-C25F-3544-B238-8307EF1DAC84}" type="slidenum">
              <a:rPr lang="en-US" smtClean="0"/>
              <a:t>16</a:t>
            </a:fld>
            <a:endParaRPr lang="en-US"/>
          </a:p>
        </p:txBody>
      </p:sp>
    </p:spTree>
    <p:extLst>
      <p:ext uri="{BB962C8B-B14F-4D97-AF65-F5344CB8AC3E}">
        <p14:creationId xmlns:p14="http://schemas.microsoft.com/office/powerpoint/2010/main" val="3280071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CC3A01-C25F-3544-B238-8307EF1DAC84}" type="slidenum">
              <a:rPr lang="en-US" smtClean="0"/>
              <a:t>17</a:t>
            </a:fld>
            <a:endParaRPr lang="en-US"/>
          </a:p>
        </p:txBody>
      </p:sp>
    </p:spTree>
    <p:extLst>
      <p:ext uri="{BB962C8B-B14F-4D97-AF65-F5344CB8AC3E}">
        <p14:creationId xmlns:p14="http://schemas.microsoft.com/office/powerpoint/2010/main" val="173239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drive strategy, Strategy drives design,  performance targets drive improvement</a:t>
            </a:r>
          </a:p>
          <a:p>
            <a:endParaRPr lang="en-US" dirty="0"/>
          </a:p>
          <a:p>
            <a:r>
              <a:rPr lang="en-US" dirty="0"/>
              <a:t>These lists should be ever changing. </a:t>
            </a:r>
            <a:br>
              <a:rPr lang="en-US" dirty="0"/>
            </a:br>
            <a:r>
              <a:rPr lang="en-US" dirty="0"/>
              <a:t>Ours start with just scoring, what do we need to score, as in what game pieces if there are multiple, or end game scoring. </a:t>
            </a:r>
            <a:br>
              <a:rPr lang="en-US" dirty="0"/>
            </a:br>
            <a:r>
              <a:rPr lang="en-US" dirty="0"/>
              <a:t>Then how do we score those game pieces, what levels like high medium and low if those exist. </a:t>
            </a:r>
            <a:br>
              <a:rPr lang="en-US" dirty="0"/>
            </a:br>
            <a:r>
              <a:rPr lang="en-US" dirty="0"/>
              <a:t>They evolve to specific robot parts for manipulating those game pieces or end game scoring, and again, high medium and low if they exist. </a:t>
            </a:r>
            <a:br>
              <a:rPr lang="en-US" dirty="0"/>
            </a:br>
            <a:r>
              <a:rPr lang="en-US" dirty="0"/>
              <a:t>Then we may have specific sections for autonomous or driver assists. </a:t>
            </a:r>
            <a:br>
              <a:rPr lang="en-US" dirty="0"/>
            </a:br>
            <a:r>
              <a:rPr lang="en-US" dirty="0"/>
              <a:t>If something from your nice to have lists becomes viable, explore it more with its own needs wants and </a:t>
            </a:r>
            <a:r>
              <a:rPr lang="en-US" dirty="0" err="1"/>
              <a:t>niice</a:t>
            </a:r>
            <a:r>
              <a:rPr lang="en-US" dirty="0"/>
              <a:t> to haves list. </a:t>
            </a:r>
          </a:p>
        </p:txBody>
      </p:sp>
      <p:sp>
        <p:nvSpPr>
          <p:cNvPr id="4" name="Slide Number Placeholder 3"/>
          <p:cNvSpPr>
            <a:spLocks noGrp="1"/>
          </p:cNvSpPr>
          <p:nvPr>
            <p:ph type="sldNum" sz="quarter" idx="5"/>
          </p:nvPr>
        </p:nvSpPr>
        <p:spPr/>
        <p:txBody>
          <a:bodyPr/>
          <a:lstStyle/>
          <a:p>
            <a:fld id="{9DCC3A01-C25F-3544-B238-8307EF1DAC84}" type="slidenum">
              <a:rPr lang="en-US" smtClean="0"/>
              <a:t>18</a:t>
            </a:fld>
            <a:endParaRPr lang="en-US"/>
          </a:p>
        </p:txBody>
      </p:sp>
    </p:spTree>
    <p:extLst>
      <p:ext uri="{BB962C8B-B14F-4D97-AF65-F5344CB8AC3E}">
        <p14:creationId xmlns:p14="http://schemas.microsoft.com/office/powerpoint/2010/main" val="401186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where your team currently </a:t>
            </a:r>
            <a:r>
              <a:rPr lang="en-US" dirty="0" err="1"/>
              <a:t>accels</a:t>
            </a:r>
            <a:r>
              <a:rPr lang="en-US" dirty="0"/>
              <a:t>, and where you are falling short. Things like programming, design and manufacturing ability. If you are a rookie team you may not know this yet. And that’s ok. </a:t>
            </a:r>
          </a:p>
          <a:p>
            <a:br>
              <a:rPr lang="en-US" dirty="0"/>
            </a:br>
            <a:r>
              <a:rPr lang="en-US" dirty="0"/>
              <a:t>Set goals based on this evaluation. What do you want to accomplish that you haven’t before. Always aim higher, but don’t aim too high all at once or </a:t>
            </a:r>
            <a:r>
              <a:rPr lang="en-US" dirty="0" err="1"/>
              <a:t>youll</a:t>
            </a:r>
            <a:r>
              <a:rPr lang="en-US" dirty="0"/>
              <a:t> likely fall short, not only of those goals, but of your past as well.</a:t>
            </a:r>
          </a:p>
          <a:p>
            <a:r>
              <a:rPr lang="en-US" dirty="0"/>
              <a:t> </a:t>
            </a:r>
            <a:br>
              <a:rPr lang="en-US" dirty="0"/>
            </a:br>
            <a:r>
              <a:rPr lang="en-US" dirty="0"/>
              <a:t>For one team it may be winning events, or advancing to worlds. For another team it may be making playoffs and advancing to </a:t>
            </a:r>
            <a:r>
              <a:rPr lang="en-US" dirty="0" err="1"/>
              <a:t>dcmp</a:t>
            </a:r>
            <a:r>
              <a:rPr lang="en-US" dirty="0"/>
              <a:t>. Some teams, winning a single award may be considered successful. Define what this is for your team. This all depends on what your goals are</a:t>
            </a:r>
          </a:p>
        </p:txBody>
      </p:sp>
      <p:sp>
        <p:nvSpPr>
          <p:cNvPr id="4" name="Slide Number Placeholder 3"/>
          <p:cNvSpPr>
            <a:spLocks noGrp="1"/>
          </p:cNvSpPr>
          <p:nvPr>
            <p:ph type="sldNum" sz="quarter" idx="5"/>
          </p:nvPr>
        </p:nvSpPr>
        <p:spPr/>
        <p:txBody>
          <a:bodyPr/>
          <a:lstStyle/>
          <a:p>
            <a:fld id="{9DCC3A01-C25F-3544-B238-8307EF1DAC84}" type="slidenum">
              <a:rPr lang="en-US" smtClean="0"/>
              <a:t>4</a:t>
            </a:fld>
            <a:endParaRPr lang="en-US"/>
          </a:p>
        </p:txBody>
      </p:sp>
    </p:spTree>
    <p:extLst>
      <p:ext uri="{BB962C8B-B14F-4D97-AF65-F5344CB8AC3E}">
        <p14:creationId xmlns:p14="http://schemas.microsoft.com/office/powerpoint/2010/main" val="420707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too late for this part, but good to note for the future. </a:t>
            </a:r>
            <a:br>
              <a:rPr lang="en-US" dirty="0"/>
            </a:br>
            <a:r>
              <a:rPr lang="en-US" dirty="0"/>
              <a:t>Preseason </a:t>
            </a:r>
            <a:r>
              <a:rPr lang="en-US" dirty="0" err="1"/>
              <a:t>i</a:t>
            </a:r>
            <a:r>
              <a:rPr lang="en-US" dirty="0"/>
              <a:t> typically consider to be around when new school years start. So august until December. </a:t>
            </a:r>
            <a:br>
              <a:rPr lang="en-US" dirty="0"/>
            </a:br>
            <a:r>
              <a:rPr lang="en-US" dirty="0"/>
              <a:t>Recruit your new students, train them, then evaluate your teams position in December.</a:t>
            </a:r>
            <a:br>
              <a:rPr lang="en-US" dirty="0"/>
            </a:br>
            <a:br>
              <a:rPr lang="en-US" dirty="0"/>
            </a:br>
            <a:r>
              <a:rPr lang="en-US" dirty="0"/>
              <a:t>Make your goals for the season. </a:t>
            </a:r>
            <a:br>
              <a:rPr lang="en-US" dirty="0"/>
            </a:br>
            <a:r>
              <a:rPr lang="en-US" dirty="0"/>
              <a:t>Goals drive strategy, strategy drives design, and performance targets drive improvement</a:t>
            </a:r>
            <a:br>
              <a:rPr lang="en-US" dirty="0"/>
            </a:br>
            <a:br>
              <a:rPr lang="en-US" dirty="0"/>
            </a:br>
            <a:r>
              <a:rPr lang="en-US" dirty="0"/>
              <a:t>set some goals to have things done by a certain point, a “standard” goal is two weeks for design, two weeks for build, and two weeks for practice. This is rarely accomplished by anyone but its not a bad starting point. </a:t>
            </a:r>
            <a:br>
              <a:rPr lang="en-US" dirty="0"/>
            </a:br>
            <a:r>
              <a:rPr lang="en-US" dirty="0"/>
              <a:t>Once you have finished your first design and can start practicing, then you can find flaws, make changes or improvements. But its important to have a working robot first and be ready for competition, even if its not with those improvements yet.</a:t>
            </a:r>
          </a:p>
          <a:p>
            <a:br>
              <a:rPr lang="en-US" dirty="0"/>
            </a:br>
            <a:r>
              <a:rPr lang="en-US" dirty="0"/>
              <a:t>do a pros and cons list after every event. Find what you can improve on. Our team gathers all together after an event and get a big white board and we review what went well and what could be better. Then we discuss how to improve the cons going forward. </a:t>
            </a:r>
          </a:p>
        </p:txBody>
      </p:sp>
      <p:sp>
        <p:nvSpPr>
          <p:cNvPr id="4" name="Slide Number Placeholder 3"/>
          <p:cNvSpPr>
            <a:spLocks noGrp="1"/>
          </p:cNvSpPr>
          <p:nvPr>
            <p:ph type="sldNum" sz="quarter" idx="5"/>
          </p:nvPr>
        </p:nvSpPr>
        <p:spPr/>
        <p:txBody>
          <a:bodyPr/>
          <a:lstStyle/>
          <a:p>
            <a:fld id="{9DCC3A01-C25F-3544-B238-8307EF1DAC84}" type="slidenum">
              <a:rPr lang="en-US" smtClean="0"/>
              <a:t>5</a:t>
            </a:fld>
            <a:endParaRPr lang="en-US"/>
          </a:p>
        </p:txBody>
      </p:sp>
    </p:spTree>
    <p:extLst>
      <p:ext uri="{BB962C8B-B14F-4D97-AF65-F5344CB8AC3E}">
        <p14:creationId xmlns:p14="http://schemas.microsoft.com/office/powerpoint/2010/main" val="268599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pros and cons after every event, and at the end of the season. </a:t>
            </a:r>
          </a:p>
        </p:txBody>
      </p:sp>
      <p:sp>
        <p:nvSpPr>
          <p:cNvPr id="4" name="Slide Number Placeholder 3"/>
          <p:cNvSpPr>
            <a:spLocks noGrp="1"/>
          </p:cNvSpPr>
          <p:nvPr>
            <p:ph type="sldNum" sz="quarter" idx="5"/>
          </p:nvPr>
        </p:nvSpPr>
        <p:spPr/>
        <p:txBody>
          <a:bodyPr/>
          <a:lstStyle/>
          <a:p>
            <a:fld id="{9DCC3A01-C25F-3544-B238-8307EF1DAC84}" type="slidenum">
              <a:rPr lang="en-US" smtClean="0"/>
              <a:t>6</a:t>
            </a:fld>
            <a:endParaRPr lang="en-US"/>
          </a:p>
        </p:txBody>
      </p:sp>
    </p:spTree>
    <p:extLst>
      <p:ext uri="{BB962C8B-B14F-4D97-AF65-F5344CB8AC3E}">
        <p14:creationId xmlns:p14="http://schemas.microsoft.com/office/powerpoint/2010/main" val="384425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a strategy for having an effective season, and less about specific game or robot strategy. </a:t>
            </a:r>
          </a:p>
        </p:txBody>
      </p:sp>
      <p:sp>
        <p:nvSpPr>
          <p:cNvPr id="4" name="Slide Number Placeholder 3"/>
          <p:cNvSpPr>
            <a:spLocks noGrp="1"/>
          </p:cNvSpPr>
          <p:nvPr>
            <p:ph type="sldNum" sz="quarter" idx="5"/>
          </p:nvPr>
        </p:nvSpPr>
        <p:spPr/>
        <p:txBody>
          <a:bodyPr/>
          <a:lstStyle/>
          <a:p>
            <a:fld id="{9DCC3A01-C25F-3544-B238-8307EF1DAC84}" type="slidenum">
              <a:rPr lang="en-US" smtClean="0"/>
              <a:t>7</a:t>
            </a:fld>
            <a:endParaRPr lang="en-US"/>
          </a:p>
        </p:txBody>
      </p:sp>
    </p:spTree>
    <p:extLst>
      <p:ext uri="{BB962C8B-B14F-4D97-AF65-F5344CB8AC3E}">
        <p14:creationId xmlns:p14="http://schemas.microsoft.com/office/powerpoint/2010/main" val="362696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this earlier, but do your recruiting, training, and self eval before the season starts. Set some season goals, like winning an event or making it to DCMP</a:t>
            </a:r>
            <a:br>
              <a:rPr lang="en-US" dirty="0"/>
            </a:br>
            <a:br>
              <a:rPr lang="en-US" dirty="0"/>
            </a:br>
            <a:r>
              <a:rPr lang="en-US" dirty="0"/>
              <a:t>do some prep work. </a:t>
            </a:r>
            <a:br>
              <a:rPr lang="en-US" dirty="0"/>
            </a:br>
            <a:r>
              <a:rPr lang="en-US" dirty="0"/>
              <a:t>Use 5S principles to organize your shop. </a:t>
            </a:r>
            <a:br>
              <a:rPr lang="en-US" dirty="0"/>
            </a:br>
            <a:r>
              <a:rPr lang="en-US" dirty="0"/>
              <a:t>Print some stuff that can maybe take a while to print or are commonly used. You can also print prototype parts that don’t need to hold up to competition, like motor mounts or spectrums proto-pipe system</a:t>
            </a:r>
            <a:br>
              <a:rPr lang="en-US" dirty="0"/>
            </a:br>
            <a:br>
              <a:rPr lang="en-US" dirty="0"/>
            </a:br>
            <a:r>
              <a:rPr lang="en-US" dirty="0"/>
              <a:t>pre order commonly used parts, stock and materials, expendables like nuts and bolts, COTS Kits like swerve modules or elevator kits. </a:t>
            </a:r>
          </a:p>
        </p:txBody>
      </p:sp>
      <p:sp>
        <p:nvSpPr>
          <p:cNvPr id="4" name="Slide Number Placeholder 3"/>
          <p:cNvSpPr>
            <a:spLocks noGrp="1"/>
          </p:cNvSpPr>
          <p:nvPr>
            <p:ph type="sldNum" sz="quarter" idx="5"/>
          </p:nvPr>
        </p:nvSpPr>
        <p:spPr/>
        <p:txBody>
          <a:bodyPr/>
          <a:lstStyle/>
          <a:p>
            <a:fld id="{9DCC3A01-C25F-3544-B238-8307EF1DAC84}" type="slidenum">
              <a:rPr lang="en-US" smtClean="0"/>
              <a:t>8</a:t>
            </a:fld>
            <a:endParaRPr lang="en-US"/>
          </a:p>
        </p:txBody>
      </p:sp>
    </p:spTree>
    <p:extLst>
      <p:ext uri="{BB962C8B-B14F-4D97-AF65-F5344CB8AC3E}">
        <p14:creationId xmlns:p14="http://schemas.microsoft.com/office/powerpoint/2010/main" val="2833439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 member of the team needs to know every rule. For example, build and design team likely don’t need to know if you can drive into the opponents loading zone or something. But they do need to know how far your robot can extend beyond frame perimeter</a:t>
            </a:r>
          </a:p>
          <a:p>
            <a:endParaRPr lang="en-US" dirty="0"/>
          </a:p>
          <a:p>
            <a:r>
              <a:rPr lang="en-US" dirty="0"/>
              <a:t>Remember your season goals, and your self eval. Make your needs, wants, nice to haves based off this. You may only need to do one thing really well to accomplish your goals. For example, in this previous season, you may only need to do cubes to perform well, like 4451’s cube robot at SCRIW.  We will discuss these more in depth later. </a:t>
            </a:r>
          </a:p>
          <a:p>
            <a:endParaRPr lang="en-US" dirty="0"/>
          </a:p>
          <a:p>
            <a:endParaRPr lang="en-US" dirty="0"/>
          </a:p>
        </p:txBody>
      </p:sp>
      <p:sp>
        <p:nvSpPr>
          <p:cNvPr id="4" name="Slide Number Placeholder 3"/>
          <p:cNvSpPr>
            <a:spLocks noGrp="1"/>
          </p:cNvSpPr>
          <p:nvPr>
            <p:ph type="sldNum" sz="quarter" idx="5"/>
          </p:nvPr>
        </p:nvSpPr>
        <p:spPr/>
        <p:txBody>
          <a:bodyPr/>
          <a:lstStyle/>
          <a:p>
            <a:fld id="{9DCC3A01-C25F-3544-B238-8307EF1DAC84}" type="slidenum">
              <a:rPr lang="en-US" smtClean="0"/>
              <a:t>9</a:t>
            </a:fld>
            <a:endParaRPr lang="en-US"/>
          </a:p>
        </p:txBody>
      </p:sp>
    </p:spTree>
    <p:extLst>
      <p:ext uri="{BB962C8B-B14F-4D97-AF65-F5344CB8AC3E}">
        <p14:creationId xmlns:p14="http://schemas.microsoft.com/office/powerpoint/2010/main" val="188802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your needs and wants, begin brainstorming and prototyping. </a:t>
            </a:r>
            <a:br>
              <a:rPr lang="en-US" dirty="0"/>
            </a:br>
            <a:r>
              <a:rPr lang="en-US" dirty="0"/>
              <a:t>Later in the week you should decide which prototypes to pursue. Begin working on these designs, but keep prototyping these concepts to improve them. Such as trying different wheels on an intake, or hood angles on a shooter. </a:t>
            </a:r>
          </a:p>
        </p:txBody>
      </p:sp>
      <p:sp>
        <p:nvSpPr>
          <p:cNvPr id="4" name="Slide Number Placeholder 3"/>
          <p:cNvSpPr>
            <a:spLocks noGrp="1"/>
          </p:cNvSpPr>
          <p:nvPr>
            <p:ph type="sldNum" sz="quarter" idx="5"/>
          </p:nvPr>
        </p:nvSpPr>
        <p:spPr/>
        <p:txBody>
          <a:bodyPr/>
          <a:lstStyle/>
          <a:p>
            <a:fld id="{9DCC3A01-C25F-3544-B238-8307EF1DAC84}" type="slidenum">
              <a:rPr lang="en-US" smtClean="0"/>
              <a:t>10</a:t>
            </a:fld>
            <a:endParaRPr lang="en-US"/>
          </a:p>
        </p:txBody>
      </p:sp>
    </p:spTree>
    <p:extLst>
      <p:ext uri="{BB962C8B-B14F-4D97-AF65-F5344CB8AC3E}">
        <p14:creationId xmlns:p14="http://schemas.microsoft.com/office/powerpoint/2010/main" val="417461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design and build is occurring, programming can test on old robots and test beds.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Drive team can practice with old robots, they should be responsible for keeping up with rules updates. Remember, well practiced drive team can take a mediocre robot far. Or as Dale Earnhardt said, anyone can drive a good race car, it takes talent to drive a bad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are self explanatory.</a:t>
            </a:r>
            <a:br>
              <a:rPr lang="en-US" dirty="0"/>
            </a:br>
            <a:br>
              <a:rPr lang="en-US" dirty="0"/>
            </a:br>
            <a:r>
              <a:rPr lang="en-US" dirty="0"/>
              <a:t>I thought about putting some pictures of robots here but in the interest of gracious professionalism I figured best not to call out specific teams, even if they aren’t ones we compete with. </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9DCC3A01-C25F-3544-B238-8307EF1DAC84}" type="slidenum">
              <a:rPr lang="en-US" smtClean="0"/>
              <a:t>11</a:t>
            </a:fld>
            <a:endParaRPr lang="en-US"/>
          </a:p>
        </p:txBody>
      </p:sp>
    </p:spTree>
    <p:extLst>
      <p:ext uri="{BB962C8B-B14F-4D97-AF65-F5344CB8AC3E}">
        <p14:creationId xmlns:p14="http://schemas.microsoft.com/office/powerpoint/2010/main" val="1340773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0" y="4142232"/>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3" name="Picture 2" descr="Text, logo&#10;&#10;Description automatically generated">
            <a:extLst>
              <a:ext uri="{FF2B5EF4-FFF2-40B4-BE49-F238E27FC236}">
                <a16:creationId xmlns:a16="http://schemas.microsoft.com/office/drawing/2014/main" id="{D02B86F7-394A-4C40-837C-11950650B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240" y="1953768"/>
            <a:ext cx="4699000" cy="1524000"/>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D0275F20-E886-B849-AA5A-768B5DFDB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160" y="1179068"/>
            <a:ext cx="2768600" cy="3073400"/>
          </a:xfrm>
          <a:prstGeom prst="rect">
            <a:avLst/>
          </a:prstGeom>
        </p:spPr>
      </p:pic>
      <p:pic>
        <p:nvPicPr>
          <p:cNvPr id="2" name="Picture 1" descr="Text, logo&#10;&#10;Description automatically generated">
            <a:extLst>
              <a:ext uri="{FF2B5EF4-FFF2-40B4-BE49-F238E27FC236}">
                <a16:creationId xmlns:a16="http://schemas.microsoft.com/office/drawing/2014/main" id="{F15699E5-FC8D-4347-9632-74506733C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6240" y="1953768"/>
            <a:ext cx="4699000" cy="1524000"/>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C9F67422-D2C3-262F-A7CF-B908DB98EF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9160" y="1179068"/>
            <a:ext cx="2768600" cy="3073400"/>
          </a:xfrm>
          <a:prstGeom prst="rect">
            <a:avLst/>
          </a:prstGeom>
        </p:spPr>
      </p:pic>
    </p:spTree>
    <p:extLst>
      <p:ext uri="{BB962C8B-B14F-4D97-AF65-F5344CB8AC3E}">
        <p14:creationId xmlns:p14="http://schemas.microsoft.com/office/powerpoint/2010/main" val="31956526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0230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2969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pic>
        <p:nvPicPr>
          <p:cNvPr id="5" name="Picture 4">
            <a:extLst>
              <a:ext uri="{FF2B5EF4-FFF2-40B4-BE49-F238E27FC236}">
                <a16:creationId xmlns:a16="http://schemas.microsoft.com/office/drawing/2014/main" id="{5968F785-9A23-AA4E-BF8F-FBDA1EBD7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406" y="5508584"/>
            <a:ext cx="2747594" cy="1348450"/>
          </a:xfrm>
          <a:prstGeom prst="rect">
            <a:avLst/>
          </a:prstGeom>
        </p:spPr>
      </p:pic>
      <p:pic>
        <p:nvPicPr>
          <p:cNvPr id="4" name="Picture 3">
            <a:extLst>
              <a:ext uri="{FF2B5EF4-FFF2-40B4-BE49-F238E27FC236}">
                <a16:creationId xmlns:a16="http://schemas.microsoft.com/office/drawing/2014/main" id="{8E301587-44B6-220F-CFBD-F5E57EF2A0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6406" y="5508584"/>
            <a:ext cx="2747594" cy="1348450"/>
          </a:xfrm>
          <a:prstGeom prst="rect">
            <a:avLst/>
          </a:prstGeom>
        </p:spPr>
      </p:pic>
    </p:spTree>
    <p:extLst>
      <p:ext uri="{BB962C8B-B14F-4D97-AF65-F5344CB8AC3E}">
        <p14:creationId xmlns:p14="http://schemas.microsoft.com/office/powerpoint/2010/main" val="25650165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1418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1"/>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16765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25842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07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4173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4FE1AD3E-B7FC-8745-B749-DAB7F0294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781" y="5518878"/>
            <a:ext cx="2747219" cy="1348266"/>
          </a:xfrm>
          <a:prstGeom prst="rect">
            <a:avLst/>
          </a:prstGeom>
        </p:spPr>
      </p:pic>
      <p:sp>
        <p:nvSpPr>
          <p:cNvPr id="4" name="Text Placeholder 3"/>
          <p:cNvSpPr>
            <a:spLocks noGrp="1"/>
          </p:cNvSpPr>
          <p:nvPr>
            <p:ph type="body" sz="half" idx="2" hasCustomPrompt="1"/>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ROBOTS DOIN STUFF</a:t>
            </a:r>
          </a:p>
          <a:p>
            <a:pPr lvl="0" eaLnBrk="1" latinLnBrk="0" hangingPunct="1"/>
            <a:endParaRPr kumimoji="0" lang="en-US" dirty="0"/>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pic>
        <p:nvPicPr>
          <p:cNvPr id="5" name="Picture 4" descr="Logo, company name&#10;&#10;Description automatically generated">
            <a:extLst>
              <a:ext uri="{FF2B5EF4-FFF2-40B4-BE49-F238E27FC236}">
                <a16:creationId xmlns:a16="http://schemas.microsoft.com/office/drawing/2014/main" id="{06F2DD02-83DC-0152-2B6A-4985B8D64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96781" y="5518878"/>
            <a:ext cx="2747219" cy="1348266"/>
          </a:xfrm>
          <a:prstGeom prst="rect">
            <a:avLst/>
          </a:prstGeom>
        </p:spPr>
      </p:pic>
    </p:spTree>
    <p:extLst>
      <p:ext uri="{BB962C8B-B14F-4D97-AF65-F5344CB8AC3E}">
        <p14:creationId xmlns:p14="http://schemas.microsoft.com/office/powerpoint/2010/main" val="10461206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10;">
            <a:extLst>
              <a:ext uri="{FF2B5EF4-FFF2-40B4-BE49-F238E27FC236}">
                <a16:creationId xmlns:a16="http://schemas.microsoft.com/office/drawing/2014/main" id="{2727260A-CB6A-E84F-8B37-1A55F923345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00800" y="5511706"/>
            <a:ext cx="2743199" cy="1346293"/>
          </a:xfrm>
          <a:prstGeom prst="rect">
            <a:avLst/>
          </a:prstGeom>
        </p:spPr>
      </p:pic>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 name="Picture 1" descr="&#10;">
            <a:extLst>
              <a:ext uri="{FF2B5EF4-FFF2-40B4-BE49-F238E27FC236}">
                <a16:creationId xmlns:a16="http://schemas.microsoft.com/office/drawing/2014/main" id="{66D184D5-0E44-7BC2-1FB3-AC82C379CCB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400800" y="5511706"/>
            <a:ext cx="2743199" cy="1346293"/>
          </a:xfrm>
          <a:prstGeom prst="rect">
            <a:avLst/>
          </a:prstGeom>
        </p:spPr>
      </p:pic>
    </p:spTree>
    <p:extLst>
      <p:ext uri="{BB962C8B-B14F-4D97-AF65-F5344CB8AC3E}">
        <p14:creationId xmlns:p14="http://schemas.microsoft.com/office/powerpoint/2010/main" val="22149545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whitejustin342@gmail.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0432-AD95-4C45-AA08-FD63358CE34A}"/>
              </a:ext>
            </a:extLst>
          </p:cNvPr>
          <p:cNvSpPr>
            <a:spLocks noGrp="1"/>
          </p:cNvSpPr>
          <p:nvPr>
            <p:ph type="ctrTitle"/>
          </p:nvPr>
        </p:nvSpPr>
        <p:spPr/>
        <p:txBody>
          <a:bodyPr/>
          <a:lstStyle/>
          <a:p>
            <a:r>
              <a:rPr lang="en-US" dirty="0"/>
              <a:t>Game analysis and season strategy</a:t>
            </a:r>
          </a:p>
        </p:txBody>
      </p:sp>
      <p:sp>
        <p:nvSpPr>
          <p:cNvPr id="3" name="Subtitle 2">
            <a:extLst>
              <a:ext uri="{FF2B5EF4-FFF2-40B4-BE49-F238E27FC236}">
                <a16:creationId xmlns:a16="http://schemas.microsoft.com/office/drawing/2014/main" id="{FC3034F2-6727-D541-9EFA-20673118D662}"/>
              </a:ext>
            </a:extLst>
          </p:cNvPr>
          <p:cNvSpPr>
            <a:spLocks noGrp="1"/>
          </p:cNvSpPr>
          <p:nvPr>
            <p:ph type="subTitle" idx="1"/>
          </p:nvPr>
        </p:nvSpPr>
        <p:spPr/>
        <p:txBody>
          <a:bodyPr/>
          <a:lstStyle/>
          <a:p>
            <a:r>
              <a:rPr lang="en-US" dirty="0"/>
              <a:t>With Justin White</a:t>
            </a:r>
          </a:p>
        </p:txBody>
      </p:sp>
      <p:sp useBgFill="1">
        <p:nvSpPr>
          <p:cNvPr id="5" name="Rectangle 4">
            <a:extLst>
              <a:ext uri="{FF2B5EF4-FFF2-40B4-BE49-F238E27FC236}">
                <a16:creationId xmlns:a16="http://schemas.microsoft.com/office/drawing/2014/main" id="{2506645D-C36E-5600-DA76-0573CD518500}"/>
              </a:ext>
            </a:extLst>
          </p:cNvPr>
          <p:cNvSpPr/>
          <p:nvPr/>
        </p:nvSpPr>
        <p:spPr>
          <a:xfrm>
            <a:off x="1069848" y="694944"/>
            <a:ext cx="7095744" cy="3630168"/>
          </a:xfrm>
          <a:prstGeom prst="rect">
            <a:avLst/>
          </a:prstGeom>
          <a:ln>
            <a:noFill/>
          </a:ln>
          <a:effectLst>
            <a:outerShdw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logo with a black background&#10;&#10;Description automatically generated">
            <a:extLst>
              <a:ext uri="{FF2B5EF4-FFF2-40B4-BE49-F238E27FC236}">
                <a16:creationId xmlns:a16="http://schemas.microsoft.com/office/drawing/2014/main" id="{A362DE94-18A0-4FC4-A01A-A8BA77D35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240028"/>
            <a:ext cx="6350000" cy="2540000"/>
          </a:xfrm>
          <a:prstGeom prst="rect">
            <a:avLst/>
          </a:prstGeom>
        </p:spPr>
      </p:pic>
    </p:spTree>
    <p:extLst>
      <p:ext uri="{BB962C8B-B14F-4D97-AF65-F5344CB8AC3E}">
        <p14:creationId xmlns:p14="http://schemas.microsoft.com/office/powerpoint/2010/main" val="337198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6FEC-B87D-6327-7DB5-FC7890A525F0}"/>
              </a:ext>
            </a:extLst>
          </p:cNvPr>
          <p:cNvSpPr>
            <a:spLocks noGrp="1"/>
          </p:cNvSpPr>
          <p:nvPr>
            <p:ph type="title"/>
          </p:nvPr>
        </p:nvSpPr>
        <p:spPr/>
        <p:txBody>
          <a:bodyPr/>
          <a:lstStyle/>
          <a:p>
            <a:r>
              <a:rPr lang="en-US" dirty="0"/>
              <a:t>Kickoff week</a:t>
            </a:r>
          </a:p>
        </p:txBody>
      </p:sp>
      <p:sp>
        <p:nvSpPr>
          <p:cNvPr id="3" name="Content Placeholder 2">
            <a:extLst>
              <a:ext uri="{FF2B5EF4-FFF2-40B4-BE49-F238E27FC236}">
                <a16:creationId xmlns:a16="http://schemas.microsoft.com/office/drawing/2014/main" id="{503AB85D-3858-8C40-B370-032DD1DFF5BD}"/>
              </a:ext>
            </a:extLst>
          </p:cNvPr>
          <p:cNvSpPr>
            <a:spLocks noGrp="1"/>
          </p:cNvSpPr>
          <p:nvPr>
            <p:ph sz="quarter" idx="1"/>
          </p:nvPr>
        </p:nvSpPr>
        <p:spPr/>
        <p:txBody>
          <a:bodyPr/>
          <a:lstStyle/>
          <a:p>
            <a:r>
              <a:rPr lang="en-US" dirty="0"/>
              <a:t>Decide elements of the game you want to complete</a:t>
            </a:r>
          </a:p>
          <a:p>
            <a:r>
              <a:rPr lang="en-US" dirty="0"/>
              <a:t>Discuss ways to accomplish this </a:t>
            </a:r>
          </a:p>
          <a:p>
            <a:r>
              <a:rPr lang="en-US" dirty="0"/>
              <a:t>Prototype</a:t>
            </a:r>
          </a:p>
          <a:p>
            <a:r>
              <a:rPr lang="en-US" dirty="0"/>
              <a:t>Make design direction decisions, keep prototyping afterwards to improve your design. </a:t>
            </a:r>
          </a:p>
          <a:p>
            <a:endParaRPr lang="en-US" dirty="0"/>
          </a:p>
        </p:txBody>
      </p:sp>
      <p:sp>
        <p:nvSpPr>
          <p:cNvPr id="4" name="Rectangle 3">
            <a:extLst>
              <a:ext uri="{FF2B5EF4-FFF2-40B4-BE49-F238E27FC236}">
                <a16:creationId xmlns:a16="http://schemas.microsoft.com/office/drawing/2014/main" id="{A116E7A5-CFC2-0A89-6064-7E7D9DBC016A}"/>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logo with a black background&#10;&#10;Description automatically generated">
            <a:extLst>
              <a:ext uri="{FF2B5EF4-FFF2-40B4-BE49-F238E27FC236}">
                <a16:creationId xmlns:a16="http://schemas.microsoft.com/office/drawing/2014/main" id="{31A53C06-5893-6AC6-7B6C-EE35C4C9A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157157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9EC3-B946-3E7E-A91E-5019EC331493}"/>
              </a:ext>
            </a:extLst>
          </p:cNvPr>
          <p:cNvSpPr>
            <a:spLocks noGrp="1"/>
          </p:cNvSpPr>
          <p:nvPr>
            <p:ph type="title"/>
          </p:nvPr>
        </p:nvSpPr>
        <p:spPr/>
        <p:txBody>
          <a:bodyPr/>
          <a:lstStyle/>
          <a:p>
            <a:r>
              <a:rPr lang="en-US" dirty="0"/>
              <a:t>Build season</a:t>
            </a:r>
          </a:p>
        </p:txBody>
      </p:sp>
      <p:sp>
        <p:nvSpPr>
          <p:cNvPr id="3" name="Content Placeholder 2">
            <a:extLst>
              <a:ext uri="{FF2B5EF4-FFF2-40B4-BE49-F238E27FC236}">
                <a16:creationId xmlns:a16="http://schemas.microsoft.com/office/drawing/2014/main" id="{BEB7829C-6475-F8B5-1C44-2E99C53616AE}"/>
              </a:ext>
            </a:extLst>
          </p:cNvPr>
          <p:cNvSpPr>
            <a:spLocks noGrp="1"/>
          </p:cNvSpPr>
          <p:nvPr>
            <p:ph sz="quarter" idx="1"/>
          </p:nvPr>
        </p:nvSpPr>
        <p:spPr/>
        <p:txBody>
          <a:bodyPr/>
          <a:lstStyle/>
          <a:p>
            <a:r>
              <a:rPr lang="en-US" dirty="0"/>
              <a:t>Program along side build.</a:t>
            </a:r>
          </a:p>
          <a:p>
            <a:r>
              <a:rPr lang="en-US" dirty="0"/>
              <a:t>Drive practice!</a:t>
            </a:r>
          </a:p>
          <a:p>
            <a:r>
              <a:rPr lang="en-US" dirty="0"/>
              <a:t>Never stop innovating</a:t>
            </a:r>
          </a:p>
          <a:p>
            <a:r>
              <a:rPr lang="en-US" dirty="0"/>
              <a:t>Robot appearance comes last. It should NEVER be a priority. </a:t>
            </a:r>
          </a:p>
        </p:txBody>
      </p:sp>
      <p:sp>
        <p:nvSpPr>
          <p:cNvPr id="4" name="Rectangle 3">
            <a:extLst>
              <a:ext uri="{FF2B5EF4-FFF2-40B4-BE49-F238E27FC236}">
                <a16:creationId xmlns:a16="http://schemas.microsoft.com/office/drawing/2014/main" id="{C67E235D-1A75-F0B9-F85D-5B334816973B}"/>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logo with a black background&#10;&#10;Description automatically generated">
            <a:extLst>
              <a:ext uri="{FF2B5EF4-FFF2-40B4-BE49-F238E27FC236}">
                <a16:creationId xmlns:a16="http://schemas.microsoft.com/office/drawing/2014/main" id="{98EBECF7-41FD-C6F9-BC41-E2C78DA24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23875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4188-E4CE-336F-E866-5F044018BA4D}"/>
              </a:ext>
            </a:extLst>
          </p:cNvPr>
          <p:cNvSpPr>
            <a:spLocks noGrp="1"/>
          </p:cNvSpPr>
          <p:nvPr>
            <p:ph type="title"/>
          </p:nvPr>
        </p:nvSpPr>
        <p:spPr/>
        <p:txBody>
          <a:bodyPr/>
          <a:lstStyle/>
          <a:p>
            <a:r>
              <a:rPr lang="en-US" dirty="0"/>
              <a:t>Competition Season</a:t>
            </a:r>
          </a:p>
        </p:txBody>
      </p:sp>
      <p:sp>
        <p:nvSpPr>
          <p:cNvPr id="3" name="Content Placeholder 2">
            <a:extLst>
              <a:ext uri="{FF2B5EF4-FFF2-40B4-BE49-F238E27FC236}">
                <a16:creationId xmlns:a16="http://schemas.microsoft.com/office/drawing/2014/main" id="{731C15FF-1F09-F4B6-78AC-CE42C29CC842}"/>
              </a:ext>
            </a:extLst>
          </p:cNvPr>
          <p:cNvSpPr>
            <a:spLocks noGrp="1"/>
          </p:cNvSpPr>
          <p:nvPr>
            <p:ph sz="quarter" idx="1"/>
          </p:nvPr>
        </p:nvSpPr>
        <p:spPr>
          <a:xfrm>
            <a:off x="612648" y="1600200"/>
            <a:ext cx="8153400" cy="5257800"/>
          </a:xfrm>
        </p:spPr>
        <p:txBody>
          <a:bodyPr>
            <a:normAutofit lnSpcReduction="10000"/>
          </a:bodyPr>
          <a:lstStyle/>
          <a:p>
            <a:r>
              <a:rPr lang="en-US" dirty="0"/>
              <a:t>Minor changes and fixes</a:t>
            </a:r>
          </a:p>
          <a:p>
            <a:r>
              <a:rPr lang="en-US" dirty="0"/>
              <a:t>Plan ahead for big changes</a:t>
            </a:r>
          </a:p>
          <a:p>
            <a:endParaRPr lang="en-US" dirty="0"/>
          </a:p>
          <a:p>
            <a:endParaRPr lang="en-US" dirty="0"/>
          </a:p>
          <a:p>
            <a:endParaRPr lang="en-US" dirty="0"/>
          </a:p>
          <a:p>
            <a:endParaRPr lang="en-US" dirty="0"/>
          </a:p>
          <a:p>
            <a:endParaRPr lang="en-US" dirty="0"/>
          </a:p>
          <a:p>
            <a:endParaRPr lang="en-US" dirty="0"/>
          </a:p>
          <a:p>
            <a:r>
              <a:rPr lang="en-US" dirty="0"/>
              <a:t>DRIVE PRACTICE!!</a:t>
            </a:r>
          </a:p>
          <a:p>
            <a:r>
              <a:rPr lang="en-US" dirty="0"/>
              <a:t>Pros and cons</a:t>
            </a:r>
          </a:p>
        </p:txBody>
      </p:sp>
      <p:sp>
        <p:nvSpPr>
          <p:cNvPr id="4" name="Rectangle 3">
            <a:extLst>
              <a:ext uri="{FF2B5EF4-FFF2-40B4-BE49-F238E27FC236}">
                <a16:creationId xmlns:a16="http://schemas.microsoft.com/office/drawing/2014/main" id="{41AF5CBD-DEC7-6983-B3DB-834827CDEDCC}"/>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logo with a black background&#10;&#10;Description automatically generated">
            <a:extLst>
              <a:ext uri="{FF2B5EF4-FFF2-40B4-BE49-F238E27FC236}">
                <a16:creationId xmlns:a16="http://schemas.microsoft.com/office/drawing/2014/main" id="{BCADD234-21E0-677F-28DA-A23A612B2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graphicFrame>
        <p:nvGraphicFramePr>
          <p:cNvPr id="6" name="Table 5">
            <a:extLst>
              <a:ext uri="{FF2B5EF4-FFF2-40B4-BE49-F238E27FC236}">
                <a16:creationId xmlns:a16="http://schemas.microsoft.com/office/drawing/2014/main" id="{3FC24BD0-67E3-5426-6D7A-E8A447327705}"/>
              </a:ext>
            </a:extLst>
          </p:cNvPr>
          <p:cNvGraphicFramePr>
            <a:graphicFrameLocks noGrp="1"/>
          </p:cNvGraphicFramePr>
          <p:nvPr>
            <p:extLst>
              <p:ext uri="{D42A27DB-BD31-4B8C-83A1-F6EECF244321}">
                <p14:modId xmlns:p14="http://schemas.microsoft.com/office/powerpoint/2010/main" val="2032312550"/>
              </p:ext>
            </p:extLst>
          </p:nvPr>
        </p:nvGraphicFramePr>
        <p:xfrm>
          <a:off x="612648" y="2631440"/>
          <a:ext cx="7525511" cy="2843700"/>
        </p:xfrm>
        <a:graphic>
          <a:graphicData uri="http://schemas.openxmlformats.org/drawingml/2006/table">
            <a:tbl>
              <a:tblPr firstRow="1" bandRow="1">
                <a:tableStyleId>{5C22544A-7EE6-4342-B048-85BDC9FD1C3A}</a:tableStyleId>
              </a:tblPr>
              <a:tblGrid>
                <a:gridCol w="1075073">
                  <a:extLst>
                    <a:ext uri="{9D8B030D-6E8A-4147-A177-3AD203B41FA5}">
                      <a16:colId xmlns:a16="http://schemas.microsoft.com/office/drawing/2014/main" val="71957810"/>
                    </a:ext>
                  </a:extLst>
                </a:gridCol>
                <a:gridCol w="1075073">
                  <a:extLst>
                    <a:ext uri="{9D8B030D-6E8A-4147-A177-3AD203B41FA5}">
                      <a16:colId xmlns:a16="http://schemas.microsoft.com/office/drawing/2014/main" val="3036216150"/>
                    </a:ext>
                  </a:extLst>
                </a:gridCol>
                <a:gridCol w="1075073">
                  <a:extLst>
                    <a:ext uri="{9D8B030D-6E8A-4147-A177-3AD203B41FA5}">
                      <a16:colId xmlns:a16="http://schemas.microsoft.com/office/drawing/2014/main" val="2770058227"/>
                    </a:ext>
                  </a:extLst>
                </a:gridCol>
                <a:gridCol w="1075073">
                  <a:extLst>
                    <a:ext uri="{9D8B030D-6E8A-4147-A177-3AD203B41FA5}">
                      <a16:colId xmlns:a16="http://schemas.microsoft.com/office/drawing/2014/main" val="4270374443"/>
                    </a:ext>
                  </a:extLst>
                </a:gridCol>
                <a:gridCol w="1075073">
                  <a:extLst>
                    <a:ext uri="{9D8B030D-6E8A-4147-A177-3AD203B41FA5}">
                      <a16:colId xmlns:a16="http://schemas.microsoft.com/office/drawing/2014/main" val="2301423997"/>
                    </a:ext>
                  </a:extLst>
                </a:gridCol>
                <a:gridCol w="1075073">
                  <a:extLst>
                    <a:ext uri="{9D8B030D-6E8A-4147-A177-3AD203B41FA5}">
                      <a16:colId xmlns:a16="http://schemas.microsoft.com/office/drawing/2014/main" val="1974462191"/>
                    </a:ext>
                  </a:extLst>
                </a:gridCol>
                <a:gridCol w="1075073">
                  <a:extLst>
                    <a:ext uri="{9D8B030D-6E8A-4147-A177-3AD203B41FA5}">
                      <a16:colId xmlns:a16="http://schemas.microsoft.com/office/drawing/2014/main" val="2915086818"/>
                    </a:ext>
                  </a:extLst>
                </a:gridCol>
              </a:tblGrid>
              <a:tr h="300346">
                <a:tc>
                  <a:txBody>
                    <a:bodyPr/>
                    <a:lstStyle/>
                    <a:p>
                      <a:pPr algn="ctr"/>
                      <a:r>
                        <a:rPr lang="en-US" dirty="0"/>
                        <a:t>Sun</a:t>
                      </a:r>
                    </a:p>
                  </a:txBody>
                  <a:tcPr/>
                </a:tc>
                <a:tc>
                  <a:txBody>
                    <a:bodyPr/>
                    <a:lstStyle/>
                    <a:p>
                      <a:pPr algn="ctr"/>
                      <a:r>
                        <a:rPr lang="en-US" dirty="0"/>
                        <a:t>Mon</a:t>
                      </a:r>
                    </a:p>
                  </a:txBody>
                  <a:tcPr/>
                </a:tc>
                <a:tc>
                  <a:txBody>
                    <a:bodyPr/>
                    <a:lstStyle/>
                    <a:p>
                      <a:pPr algn="ctr"/>
                      <a:r>
                        <a:rPr lang="en-US" dirty="0"/>
                        <a:t>Tue</a:t>
                      </a:r>
                    </a:p>
                  </a:txBody>
                  <a:tcPr/>
                </a:tc>
                <a:tc>
                  <a:txBody>
                    <a:bodyPr/>
                    <a:lstStyle/>
                    <a:p>
                      <a:pPr algn="ctr"/>
                      <a:r>
                        <a:rPr lang="en-US" dirty="0"/>
                        <a:t>Wed</a:t>
                      </a:r>
                    </a:p>
                  </a:txBody>
                  <a:tcPr/>
                </a:tc>
                <a:tc>
                  <a:txBody>
                    <a:bodyPr/>
                    <a:lstStyle/>
                    <a:p>
                      <a:pPr algn="ctr"/>
                      <a:r>
                        <a:rPr lang="en-US" dirty="0"/>
                        <a:t>Thu</a:t>
                      </a:r>
                    </a:p>
                  </a:txBody>
                  <a:tcPr/>
                </a:tc>
                <a:tc>
                  <a:txBody>
                    <a:bodyPr/>
                    <a:lstStyle/>
                    <a:p>
                      <a:pPr algn="ctr"/>
                      <a:r>
                        <a:rPr lang="en-US" dirty="0"/>
                        <a:t>Fri</a:t>
                      </a:r>
                    </a:p>
                  </a:txBody>
                  <a:tcPr/>
                </a:tc>
                <a:tc>
                  <a:txBody>
                    <a:bodyPr/>
                    <a:lstStyle/>
                    <a:p>
                      <a:pPr algn="ctr"/>
                      <a:r>
                        <a:rPr lang="en-US" dirty="0"/>
                        <a:t>Sat</a:t>
                      </a:r>
                    </a:p>
                  </a:txBody>
                  <a:tcPr/>
                </a:tc>
                <a:extLst>
                  <a:ext uri="{0D108BD9-81ED-4DB2-BD59-A6C34878D82A}">
                    <a16:rowId xmlns:a16="http://schemas.microsoft.com/office/drawing/2014/main" val="3922557847"/>
                  </a:ext>
                </a:extLst>
              </a:tr>
              <a:tr h="7405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rgbClr val="FFFF00"/>
                    </a:solidFill>
                  </a:tcPr>
                </a:tc>
                <a:tc>
                  <a:txBody>
                    <a:bodyPr/>
                    <a:lstStyle/>
                    <a:p>
                      <a:r>
                        <a:rPr lang="en-US" dirty="0"/>
                        <a:t>Week 2 Comp</a:t>
                      </a:r>
                    </a:p>
                  </a:txBody>
                  <a:tcPr>
                    <a:solidFill>
                      <a:srgbClr val="FFFF00"/>
                    </a:solidFill>
                  </a:tcPr>
                </a:tc>
                <a:tc>
                  <a:txBody>
                    <a:bodyPr/>
                    <a:lstStyle/>
                    <a:p>
                      <a:endParaRPr lang="en-US" dirty="0"/>
                    </a:p>
                  </a:txBody>
                  <a:tcPr>
                    <a:solidFill>
                      <a:srgbClr val="FFFF00"/>
                    </a:solidFill>
                  </a:tcPr>
                </a:tc>
                <a:extLst>
                  <a:ext uri="{0D108BD9-81ED-4DB2-BD59-A6C34878D82A}">
                    <a16:rowId xmlns:a16="http://schemas.microsoft.com/office/drawing/2014/main" val="3457461653"/>
                  </a:ext>
                </a:extLst>
              </a:tr>
              <a:tr h="300346">
                <a:tc>
                  <a:txBody>
                    <a:bodyPr/>
                    <a:lstStyle/>
                    <a:p>
                      <a:endParaRPr lang="en-US" dirty="0"/>
                    </a:p>
                  </a:txBody>
                  <a:tcPr/>
                </a:tc>
                <a:tc gridSpan="4">
                  <a:txBody>
                    <a:bodyPr/>
                    <a:lstStyle/>
                    <a:p>
                      <a:pPr algn="ctr"/>
                      <a:r>
                        <a:rPr lang="en-US" dirty="0"/>
                        <a:t>Prototype and Design new mechanism</a:t>
                      </a:r>
                    </a:p>
                  </a:txBody>
                  <a:tcP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endParaRPr lang="en-US" dirty="0"/>
                    </a:p>
                  </a:txBody>
                  <a:tcPr>
                    <a:solidFill>
                      <a:srgbClr val="00B0F0"/>
                    </a:solidFill>
                  </a:tcPr>
                </a:tc>
                <a:tc>
                  <a:txBody>
                    <a:bodyPr/>
                    <a:lstStyle/>
                    <a:p>
                      <a:endParaRPr lang="en-US" dirty="0"/>
                    </a:p>
                  </a:txBody>
                  <a:tcPr>
                    <a:solidFill>
                      <a:srgbClr val="00B0F0"/>
                    </a:solidFill>
                  </a:tcPr>
                </a:tc>
                <a:extLst>
                  <a:ext uri="{0D108BD9-81ED-4DB2-BD59-A6C34878D82A}">
                    <a16:rowId xmlns:a16="http://schemas.microsoft.com/office/drawing/2014/main" val="3310809090"/>
                  </a:ext>
                </a:extLst>
              </a:tr>
              <a:tr h="300346">
                <a:tc gridSpan="4">
                  <a:txBody>
                    <a:bodyPr/>
                    <a:lstStyle/>
                    <a:p>
                      <a:pPr algn="ctr"/>
                      <a:r>
                        <a:rPr lang="en-US" dirty="0"/>
                        <a:t>Build it</a:t>
                      </a:r>
                    </a:p>
                  </a:txBody>
                  <a:tcPr anchor="ctr">
                    <a:solidFill>
                      <a:srgbClr val="00B0F0"/>
                    </a:solidFill>
                  </a:tcPr>
                </a:tc>
                <a:tc hMerge="1">
                  <a:txBody>
                    <a:bodyPr/>
                    <a:lstStyle/>
                    <a:p>
                      <a:endParaRPr lang="en-US" dirty="0"/>
                    </a:p>
                  </a:txBody>
                  <a:tcPr/>
                </a:tc>
                <a:tc hMerge="1">
                  <a:txBody>
                    <a:bodyPr/>
                    <a:lstStyle/>
                    <a:p>
                      <a:r>
                        <a:rPr lang="en-US" dirty="0"/>
                        <a:t>Build it</a:t>
                      </a:r>
                    </a:p>
                  </a:txBody>
                  <a:tcPr/>
                </a:tc>
                <a:tc hMerge="1">
                  <a:txBody>
                    <a:bodyPr/>
                    <a:lstStyle/>
                    <a:p>
                      <a:endParaRPr lang="en-US" dirty="0"/>
                    </a:p>
                  </a:txBody>
                  <a:tcPr/>
                </a:tc>
                <a:tc>
                  <a:txBody>
                    <a:bodyPr/>
                    <a:lstStyle/>
                    <a:p>
                      <a:endParaRPr lang="en-US" dirty="0"/>
                    </a:p>
                  </a:txBody>
                  <a:tcPr>
                    <a:solidFill>
                      <a:srgbClr val="FFFF00"/>
                    </a:solidFill>
                  </a:tcPr>
                </a:tc>
                <a:tc>
                  <a:txBody>
                    <a:bodyPr/>
                    <a:lstStyle/>
                    <a:p>
                      <a:r>
                        <a:rPr lang="en-US" dirty="0"/>
                        <a:t>Week 4 Comp</a:t>
                      </a:r>
                    </a:p>
                  </a:txBody>
                  <a:tcPr>
                    <a:solidFill>
                      <a:srgbClr val="FFFF00"/>
                    </a:solidFill>
                  </a:tcPr>
                </a:tc>
                <a:tc>
                  <a:txBody>
                    <a:bodyPr/>
                    <a:lstStyle/>
                    <a:p>
                      <a:endParaRPr lang="en-US" dirty="0"/>
                    </a:p>
                  </a:txBody>
                  <a:tcPr>
                    <a:solidFill>
                      <a:srgbClr val="FFFF00"/>
                    </a:solidFill>
                  </a:tcPr>
                </a:tc>
                <a:extLst>
                  <a:ext uri="{0D108BD9-81ED-4DB2-BD59-A6C34878D82A}">
                    <a16:rowId xmlns:a16="http://schemas.microsoft.com/office/drawing/2014/main" val="2044820599"/>
                  </a:ext>
                </a:extLst>
              </a:tr>
              <a:tr h="300346">
                <a:tc>
                  <a:txBody>
                    <a:bodyPr/>
                    <a:lstStyle/>
                    <a:p>
                      <a:endParaRPr lang="en-US"/>
                    </a:p>
                  </a:txBody>
                  <a:tcPr/>
                </a:tc>
                <a:tc gridSpan="2">
                  <a:txBody>
                    <a:bodyPr/>
                    <a:lstStyle/>
                    <a:p>
                      <a:pPr algn="ctr"/>
                      <a:r>
                        <a:rPr lang="en-US" dirty="0"/>
                        <a:t>Install</a:t>
                      </a:r>
                    </a:p>
                  </a:txBody>
                  <a:tcPr>
                    <a:solidFill>
                      <a:srgbClr val="92D050"/>
                    </a:solidFill>
                  </a:tcPr>
                </a:tc>
                <a:tc hMerge="1">
                  <a:txBody>
                    <a:bodyPr/>
                    <a:lstStyle/>
                    <a:p>
                      <a:endParaRPr lang="en-US" dirty="0"/>
                    </a:p>
                  </a:txBody>
                  <a:tcPr>
                    <a:solidFill>
                      <a:srgbClr val="92D050"/>
                    </a:solidFill>
                  </a:tcPr>
                </a:tc>
                <a:tc gridSpan="4">
                  <a:txBody>
                    <a:bodyPr/>
                    <a:lstStyle/>
                    <a:p>
                      <a:pPr algn="ctr"/>
                      <a:r>
                        <a:rPr lang="en-US" dirty="0"/>
                        <a:t>Test, program, practice</a:t>
                      </a:r>
                    </a:p>
                  </a:txBody>
                  <a:tcPr>
                    <a:solidFill>
                      <a:srgbClr val="00B0F0"/>
                    </a:solidFill>
                  </a:tcPr>
                </a:tc>
                <a:tc hMerge="1">
                  <a:txBody>
                    <a:bodyPr/>
                    <a:lstStyle/>
                    <a:p>
                      <a:endParaRPr lang="en-US" dirty="0"/>
                    </a:p>
                  </a:txBody>
                  <a:tcPr>
                    <a:solidFill>
                      <a:srgbClr val="00B0F0"/>
                    </a:solidFill>
                  </a:tcPr>
                </a:tc>
                <a:tc hMerge="1">
                  <a:txBody>
                    <a:bodyPr/>
                    <a:lstStyle/>
                    <a:p>
                      <a:endParaRPr lang="en-US"/>
                    </a:p>
                  </a:txBody>
                  <a:tcPr>
                    <a:solidFill>
                      <a:srgbClr val="00B0F0"/>
                    </a:solidFill>
                  </a:tcPr>
                </a:tc>
                <a:tc hMerge="1">
                  <a:txBody>
                    <a:bodyPr/>
                    <a:lstStyle/>
                    <a:p>
                      <a:endParaRPr lang="en-US" dirty="0"/>
                    </a:p>
                  </a:txBody>
                  <a:tcPr>
                    <a:solidFill>
                      <a:srgbClr val="00B0F0"/>
                    </a:solidFill>
                  </a:tcPr>
                </a:tc>
                <a:extLst>
                  <a:ext uri="{0D108BD9-81ED-4DB2-BD59-A6C34878D82A}">
                    <a16:rowId xmlns:a16="http://schemas.microsoft.com/office/drawing/2014/main" val="2707258595"/>
                  </a:ext>
                </a:extLst>
              </a:tr>
              <a:tr h="300346">
                <a:tc gridSpan="3">
                  <a:txBody>
                    <a:bodyPr/>
                    <a:lstStyle/>
                    <a:p>
                      <a:pPr algn="ctr"/>
                      <a:r>
                        <a:rPr lang="en-US" dirty="0"/>
                        <a:t>Practice!</a:t>
                      </a:r>
                    </a:p>
                  </a:txBody>
                  <a:tcPr anchor="ctr">
                    <a:solidFill>
                      <a:srgbClr val="FFC000"/>
                    </a:solidFill>
                  </a:tcPr>
                </a:tc>
                <a:tc hMerge="1">
                  <a:txBody>
                    <a:bodyPr/>
                    <a:lstStyle/>
                    <a:p>
                      <a:endParaRPr lang="en-US"/>
                    </a:p>
                  </a:txBody>
                  <a:tcPr/>
                </a:tc>
                <a:tc hMerge="1">
                  <a:txBody>
                    <a:bodyPr/>
                    <a:lstStyle/>
                    <a:p>
                      <a:endParaRPr lang="en-US" dirty="0"/>
                    </a:p>
                  </a:txBody>
                  <a:tcPr/>
                </a:tc>
                <a:tc>
                  <a:txBody>
                    <a:bodyPr/>
                    <a:lstStyle/>
                    <a:p>
                      <a:endParaRPr lang="en-US"/>
                    </a:p>
                  </a:txBody>
                  <a:tcPr/>
                </a:tc>
                <a:tc>
                  <a:txBody>
                    <a:bodyPr/>
                    <a:lstStyle/>
                    <a:p>
                      <a:endParaRPr lang="en-US" dirty="0"/>
                    </a:p>
                  </a:txBody>
                  <a:tcPr>
                    <a:solidFill>
                      <a:srgbClr val="FFFF00"/>
                    </a:solidFill>
                  </a:tcPr>
                </a:tc>
                <a:tc>
                  <a:txBody>
                    <a:bodyPr/>
                    <a:lstStyle/>
                    <a:p>
                      <a:r>
                        <a:rPr lang="en-US" dirty="0"/>
                        <a:t>DCMP</a:t>
                      </a:r>
                    </a:p>
                  </a:txBody>
                  <a:tcPr>
                    <a:solidFill>
                      <a:srgbClr val="FFFF00"/>
                    </a:solidFill>
                  </a:tcPr>
                </a:tc>
                <a:tc>
                  <a:txBody>
                    <a:bodyPr/>
                    <a:lstStyle/>
                    <a:p>
                      <a:endParaRPr lang="en-US" dirty="0"/>
                    </a:p>
                  </a:txBody>
                  <a:tcPr>
                    <a:solidFill>
                      <a:srgbClr val="FFFF00"/>
                    </a:solidFill>
                  </a:tcPr>
                </a:tc>
                <a:extLst>
                  <a:ext uri="{0D108BD9-81ED-4DB2-BD59-A6C34878D82A}">
                    <a16:rowId xmlns:a16="http://schemas.microsoft.com/office/drawing/2014/main" val="3132249115"/>
                  </a:ext>
                </a:extLst>
              </a:tr>
            </a:tbl>
          </a:graphicData>
        </a:graphic>
      </p:graphicFrame>
    </p:spTree>
    <p:extLst>
      <p:ext uri="{BB962C8B-B14F-4D97-AF65-F5344CB8AC3E}">
        <p14:creationId xmlns:p14="http://schemas.microsoft.com/office/powerpoint/2010/main" val="217363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2D82A-15EB-7AEC-49CF-73C58A095DE9}"/>
              </a:ext>
            </a:extLst>
          </p:cNvPr>
          <p:cNvSpPr>
            <a:spLocks noGrp="1"/>
          </p:cNvSpPr>
          <p:nvPr>
            <p:ph type="title"/>
          </p:nvPr>
        </p:nvSpPr>
        <p:spPr/>
        <p:txBody>
          <a:bodyPr/>
          <a:lstStyle/>
          <a:p>
            <a:r>
              <a:rPr lang="en-US" dirty="0"/>
              <a:t>Competition Prep</a:t>
            </a:r>
          </a:p>
        </p:txBody>
      </p:sp>
      <p:sp>
        <p:nvSpPr>
          <p:cNvPr id="3" name="Content Placeholder 2">
            <a:extLst>
              <a:ext uri="{FF2B5EF4-FFF2-40B4-BE49-F238E27FC236}">
                <a16:creationId xmlns:a16="http://schemas.microsoft.com/office/drawing/2014/main" id="{DF83D70C-F95E-FB1B-9C04-C3111DF25689}"/>
              </a:ext>
            </a:extLst>
          </p:cNvPr>
          <p:cNvSpPr>
            <a:spLocks noGrp="1"/>
          </p:cNvSpPr>
          <p:nvPr>
            <p:ph sz="quarter" idx="1"/>
          </p:nvPr>
        </p:nvSpPr>
        <p:spPr/>
        <p:txBody>
          <a:bodyPr/>
          <a:lstStyle/>
          <a:p>
            <a:r>
              <a:rPr lang="en-US" dirty="0"/>
              <a:t>Roles</a:t>
            </a:r>
          </a:p>
          <a:p>
            <a:pPr lvl="1"/>
            <a:r>
              <a:rPr lang="en-US" dirty="0"/>
              <a:t>Pit Crew, Scouting, Drive Team, Strategy</a:t>
            </a:r>
          </a:p>
          <a:p>
            <a:pPr lvl="2"/>
            <a:r>
              <a:rPr lang="en-US" dirty="0"/>
              <a:t>Check lists!</a:t>
            </a:r>
          </a:p>
          <a:p>
            <a:r>
              <a:rPr lang="en-US" dirty="0"/>
              <a:t>Spares</a:t>
            </a:r>
          </a:p>
          <a:p>
            <a:pPr lvl="1"/>
            <a:r>
              <a:rPr lang="en-US" dirty="0"/>
              <a:t>Mechanisms, Parts, Materials</a:t>
            </a:r>
            <a:r>
              <a:rPr lang="en-US"/>
              <a:t>, Kitting</a:t>
            </a:r>
            <a:endParaRPr lang="en-US" dirty="0"/>
          </a:p>
          <a:p>
            <a:r>
              <a:rPr lang="en-US" dirty="0"/>
              <a:t>Practice!!!!!</a:t>
            </a:r>
          </a:p>
          <a:p>
            <a:pPr lvl="1"/>
            <a:r>
              <a:rPr lang="en-US" dirty="0"/>
              <a:t>Driving, Strategy changes, Repairs, Scouting</a:t>
            </a:r>
          </a:p>
        </p:txBody>
      </p:sp>
      <p:sp>
        <p:nvSpPr>
          <p:cNvPr id="4" name="Rectangle 3">
            <a:extLst>
              <a:ext uri="{FF2B5EF4-FFF2-40B4-BE49-F238E27FC236}">
                <a16:creationId xmlns:a16="http://schemas.microsoft.com/office/drawing/2014/main" id="{5982AC80-EF66-51FB-845B-67331F5BF793}"/>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logo with a black background&#10;&#10;Description automatically generated">
            <a:extLst>
              <a:ext uri="{FF2B5EF4-FFF2-40B4-BE49-F238E27FC236}">
                <a16:creationId xmlns:a16="http://schemas.microsoft.com/office/drawing/2014/main" id="{90C24996-4450-E219-A53A-19CCA232D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178124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89AA-B8F5-BB2C-0916-6ADA25D03176}"/>
              </a:ext>
            </a:extLst>
          </p:cNvPr>
          <p:cNvSpPr>
            <a:spLocks noGrp="1"/>
          </p:cNvSpPr>
          <p:nvPr>
            <p:ph type="title"/>
          </p:nvPr>
        </p:nvSpPr>
        <p:spPr/>
        <p:txBody>
          <a:bodyPr/>
          <a:lstStyle/>
          <a:p>
            <a:r>
              <a:rPr lang="en-US" dirty="0"/>
              <a:t>Beyond</a:t>
            </a:r>
          </a:p>
        </p:txBody>
      </p:sp>
      <p:sp>
        <p:nvSpPr>
          <p:cNvPr id="3" name="Content Placeholder 2">
            <a:extLst>
              <a:ext uri="{FF2B5EF4-FFF2-40B4-BE49-F238E27FC236}">
                <a16:creationId xmlns:a16="http://schemas.microsoft.com/office/drawing/2014/main" id="{08445273-C63E-9ED9-A92C-67EB6229817A}"/>
              </a:ext>
            </a:extLst>
          </p:cNvPr>
          <p:cNvSpPr>
            <a:spLocks noGrp="1"/>
          </p:cNvSpPr>
          <p:nvPr>
            <p:ph sz="quarter" idx="1"/>
          </p:nvPr>
        </p:nvSpPr>
        <p:spPr/>
        <p:txBody>
          <a:bodyPr/>
          <a:lstStyle/>
          <a:p>
            <a:r>
              <a:rPr lang="en-US" dirty="0"/>
              <a:t>Try new things (swerve, turrets, auto programs)</a:t>
            </a:r>
          </a:p>
          <a:p>
            <a:r>
              <a:rPr lang="en-US" dirty="0"/>
              <a:t>Invest (machinery, software, training)</a:t>
            </a:r>
          </a:p>
          <a:p>
            <a:r>
              <a:rPr lang="en-US" dirty="0"/>
              <a:t>Outreach, sponsors, recruitment</a:t>
            </a:r>
          </a:p>
        </p:txBody>
      </p:sp>
      <p:sp>
        <p:nvSpPr>
          <p:cNvPr id="4" name="Rectangle 3">
            <a:extLst>
              <a:ext uri="{FF2B5EF4-FFF2-40B4-BE49-F238E27FC236}">
                <a16:creationId xmlns:a16="http://schemas.microsoft.com/office/drawing/2014/main" id="{BABDE593-8768-3CF5-F640-DD2E863A1BA8}"/>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logo with a black background&#10;&#10;Description automatically generated">
            <a:extLst>
              <a:ext uri="{FF2B5EF4-FFF2-40B4-BE49-F238E27FC236}">
                <a16:creationId xmlns:a16="http://schemas.microsoft.com/office/drawing/2014/main" id="{920F48C8-18CB-FB34-4FE1-9C3772293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pic>
        <p:nvPicPr>
          <p:cNvPr id="7" name="Picture 6" descr="A machine on a table&#10;&#10;Description automatically generated">
            <a:extLst>
              <a:ext uri="{FF2B5EF4-FFF2-40B4-BE49-F238E27FC236}">
                <a16:creationId xmlns:a16="http://schemas.microsoft.com/office/drawing/2014/main" id="{AF1AF1CA-296E-C3F2-C920-4EC2516582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880" y="3208528"/>
            <a:ext cx="2971800" cy="2959100"/>
          </a:xfrm>
          <a:prstGeom prst="rect">
            <a:avLst/>
          </a:prstGeom>
        </p:spPr>
      </p:pic>
      <p:pic>
        <p:nvPicPr>
          <p:cNvPr id="11" name="Picture 10" descr="A machine with wheels and wires&#10;&#10;Description automatically generated">
            <a:extLst>
              <a:ext uri="{FF2B5EF4-FFF2-40B4-BE49-F238E27FC236}">
                <a16:creationId xmlns:a16="http://schemas.microsoft.com/office/drawing/2014/main" id="{F375116B-CC65-9A13-22F3-FCCEC936FB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1632" y="3190964"/>
            <a:ext cx="4148328" cy="2663452"/>
          </a:xfrm>
          <a:prstGeom prst="rect">
            <a:avLst/>
          </a:prstGeom>
        </p:spPr>
      </p:pic>
    </p:spTree>
    <p:extLst>
      <p:ext uri="{BB962C8B-B14F-4D97-AF65-F5344CB8AC3E}">
        <p14:creationId xmlns:p14="http://schemas.microsoft.com/office/powerpoint/2010/main" val="134464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F1928C-CD9A-3522-680B-D448D4DF01E0}"/>
              </a:ext>
            </a:extLst>
          </p:cNvPr>
          <p:cNvSpPr>
            <a:spLocks noGrp="1"/>
          </p:cNvSpPr>
          <p:nvPr>
            <p:ph type="body" idx="1"/>
          </p:nvPr>
        </p:nvSpPr>
        <p:spPr>
          <a:xfrm>
            <a:off x="1371600" y="2743200"/>
            <a:ext cx="7123113" cy="2514600"/>
          </a:xfrm>
        </p:spPr>
        <p:txBody>
          <a:bodyPr/>
          <a:lstStyle/>
          <a:p>
            <a:pPr marL="457200" indent="-457200">
              <a:buFont typeface="Arial" panose="020B0604020202020204" pitchFamily="34" charset="0"/>
              <a:buChar char="•"/>
            </a:pPr>
            <a:r>
              <a:rPr lang="en-US" dirty="0"/>
              <a:t>Rules</a:t>
            </a:r>
          </a:p>
          <a:p>
            <a:pPr marL="457200" indent="-457200">
              <a:buFont typeface="Arial" panose="020B0604020202020204" pitchFamily="34" charset="0"/>
              <a:buChar char="•"/>
            </a:pPr>
            <a:r>
              <a:rPr lang="en-US" dirty="0"/>
              <a:t>Elements of the game</a:t>
            </a:r>
          </a:p>
          <a:p>
            <a:pPr marL="457200" indent="-457200">
              <a:buFont typeface="Arial" panose="020B0604020202020204" pitchFamily="34" charset="0"/>
              <a:buChar char="•"/>
            </a:pPr>
            <a:r>
              <a:rPr lang="en-US" dirty="0"/>
              <a:t>Design decisions</a:t>
            </a:r>
          </a:p>
          <a:p>
            <a:pPr marL="457200" indent="-457200">
              <a:buFont typeface="Arial" panose="020B0604020202020204" pitchFamily="34" charset="0"/>
              <a:buChar char="•"/>
            </a:pPr>
            <a:r>
              <a:rPr lang="en-US" dirty="0"/>
              <a:t>Golden Rules</a:t>
            </a:r>
          </a:p>
        </p:txBody>
      </p:sp>
      <p:sp>
        <p:nvSpPr>
          <p:cNvPr id="4" name="Title 3">
            <a:extLst>
              <a:ext uri="{FF2B5EF4-FFF2-40B4-BE49-F238E27FC236}">
                <a16:creationId xmlns:a16="http://schemas.microsoft.com/office/drawing/2014/main" id="{E5EBB6CA-26EF-2C71-6F29-025A83F6DD2F}"/>
              </a:ext>
            </a:extLst>
          </p:cNvPr>
          <p:cNvSpPr>
            <a:spLocks noGrp="1"/>
          </p:cNvSpPr>
          <p:nvPr>
            <p:ph type="title"/>
          </p:nvPr>
        </p:nvSpPr>
        <p:spPr/>
        <p:txBody>
          <a:bodyPr/>
          <a:lstStyle/>
          <a:p>
            <a:r>
              <a:rPr lang="en-US" dirty="0"/>
              <a:t>Game analysis</a:t>
            </a:r>
          </a:p>
        </p:txBody>
      </p:sp>
      <p:sp>
        <p:nvSpPr>
          <p:cNvPr id="2" name="Rectangle 1">
            <a:extLst>
              <a:ext uri="{FF2B5EF4-FFF2-40B4-BE49-F238E27FC236}">
                <a16:creationId xmlns:a16="http://schemas.microsoft.com/office/drawing/2014/main" id="{06D080CD-DBD4-76DF-7E23-0191092D0CD1}"/>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logo with a black background&#10;&#10;Description automatically generated">
            <a:extLst>
              <a:ext uri="{FF2B5EF4-FFF2-40B4-BE49-F238E27FC236}">
                <a16:creationId xmlns:a16="http://schemas.microsoft.com/office/drawing/2014/main" id="{CF26B339-9006-1C52-0F41-E885333AD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191450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4B198D-E535-5767-15D7-8AFDDE122102}"/>
              </a:ext>
            </a:extLst>
          </p:cNvPr>
          <p:cNvSpPr>
            <a:spLocks noGrp="1"/>
          </p:cNvSpPr>
          <p:nvPr>
            <p:ph type="title"/>
          </p:nvPr>
        </p:nvSpPr>
        <p:spPr/>
        <p:txBody>
          <a:bodyPr/>
          <a:lstStyle/>
          <a:p>
            <a:r>
              <a:rPr lang="en-US" dirty="0"/>
              <a:t>Rules</a:t>
            </a:r>
          </a:p>
        </p:txBody>
      </p:sp>
      <p:sp>
        <p:nvSpPr>
          <p:cNvPr id="5" name="Content Placeholder 4">
            <a:extLst>
              <a:ext uri="{FF2B5EF4-FFF2-40B4-BE49-F238E27FC236}">
                <a16:creationId xmlns:a16="http://schemas.microsoft.com/office/drawing/2014/main" id="{5D0D1761-57B2-ACD8-9E75-E88CB0EC267C}"/>
              </a:ext>
            </a:extLst>
          </p:cNvPr>
          <p:cNvSpPr>
            <a:spLocks noGrp="1"/>
          </p:cNvSpPr>
          <p:nvPr>
            <p:ph sz="quarter" idx="1"/>
          </p:nvPr>
        </p:nvSpPr>
        <p:spPr/>
        <p:txBody>
          <a:bodyPr/>
          <a:lstStyle/>
          <a:p>
            <a:r>
              <a:rPr lang="en-US" dirty="0"/>
              <a:t>Know the “evergreen” rules before kickoff</a:t>
            </a:r>
          </a:p>
          <a:p>
            <a:r>
              <a:rPr lang="en-US" dirty="0"/>
              <a:t>Learn the basics of the season</a:t>
            </a:r>
          </a:p>
          <a:p>
            <a:r>
              <a:rPr lang="en-US" dirty="0"/>
              <a:t>Really learn the important ones to your sub-team</a:t>
            </a:r>
          </a:p>
          <a:p>
            <a:endParaRPr lang="en-US" dirty="0"/>
          </a:p>
        </p:txBody>
      </p:sp>
      <p:sp>
        <p:nvSpPr>
          <p:cNvPr id="2" name="Rectangle 1">
            <a:extLst>
              <a:ext uri="{FF2B5EF4-FFF2-40B4-BE49-F238E27FC236}">
                <a16:creationId xmlns:a16="http://schemas.microsoft.com/office/drawing/2014/main" id="{62B8FD1C-380F-5DC2-259E-BFEFB6AF2FF2}"/>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logo with a black background&#10;&#10;Description automatically generated">
            <a:extLst>
              <a:ext uri="{FF2B5EF4-FFF2-40B4-BE49-F238E27FC236}">
                <a16:creationId xmlns:a16="http://schemas.microsoft.com/office/drawing/2014/main" id="{03B38412-19F5-CE68-AF83-525070793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24230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17B9-155C-79A6-F5A1-20334A022284}"/>
              </a:ext>
            </a:extLst>
          </p:cNvPr>
          <p:cNvSpPr>
            <a:spLocks noGrp="1"/>
          </p:cNvSpPr>
          <p:nvPr>
            <p:ph type="title"/>
          </p:nvPr>
        </p:nvSpPr>
        <p:spPr/>
        <p:txBody>
          <a:bodyPr/>
          <a:lstStyle/>
          <a:p>
            <a:r>
              <a:rPr lang="en-US" dirty="0"/>
              <a:t>Game elements</a:t>
            </a:r>
          </a:p>
        </p:txBody>
      </p:sp>
      <p:sp>
        <p:nvSpPr>
          <p:cNvPr id="3" name="Content Placeholder 2">
            <a:extLst>
              <a:ext uri="{FF2B5EF4-FFF2-40B4-BE49-F238E27FC236}">
                <a16:creationId xmlns:a16="http://schemas.microsoft.com/office/drawing/2014/main" id="{CB32894F-5106-F2FD-CF2A-3A899C8B2D2B}"/>
              </a:ext>
            </a:extLst>
          </p:cNvPr>
          <p:cNvSpPr>
            <a:spLocks noGrp="1"/>
          </p:cNvSpPr>
          <p:nvPr>
            <p:ph sz="quarter" idx="1"/>
          </p:nvPr>
        </p:nvSpPr>
        <p:spPr/>
        <p:txBody>
          <a:bodyPr/>
          <a:lstStyle/>
          <a:p>
            <a:r>
              <a:rPr lang="en-US" dirty="0"/>
              <a:t>Layout the different parts of each game,</a:t>
            </a:r>
          </a:p>
          <a:p>
            <a:pPr lvl="1"/>
            <a:r>
              <a:rPr lang="en-US" dirty="0"/>
              <a:t>Game pieces, methods of scoring, auto, </a:t>
            </a:r>
            <a:r>
              <a:rPr lang="en-US" dirty="0" err="1"/>
              <a:t>telop</a:t>
            </a:r>
            <a:r>
              <a:rPr lang="en-US" dirty="0"/>
              <a:t>, endgame</a:t>
            </a:r>
          </a:p>
          <a:p>
            <a:r>
              <a:rPr lang="en-US" dirty="0"/>
              <a:t>Determine the value of each </a:t>
            </a:r>
          </a:p>
          <a:p>
            <a:r>
              <a:rPr lang="en-US" dirty="0"/>
              <a:t>Build your strategy off of a few factors</a:t>
            </a:r>
          </a:p>
          <a:p>
            <a:pPr lvl="1"/>
            <a:r>
              <a:rPr lang="en-US" dirty="0"/>
              <a:t>Value of game elements</a:t>
            </a:r>
          </a:p>
          <a:p>
            <a:pPr lvl="1"/>
            <a:r>
              <a:rPr lang="en-US" dirty="0"/>
              <a:t>Team capabilities</a:t>
            </a:r>
          </a:p>
          <a:p>
            <a:pPr lvl="1"/>
            <a:r>
              <a:rPr lang="en-US" dirty="0"/>
              <a:t>Season goals</a:t>
            </a:r>
          </a:p>
          <a:p>
            <a:pPr lvl="1"/>
            <a:endParaRPr lang="en-US" dirty="0"/>
          </a:p>
          <a:p>
            <a:endParaRPr lang="en-US" dirty="0"/>
          </a:p>
        </p:txBody>
      </p:sp>
      <p:sp>
        <p:nvSpPr>
          <p:cNvPr id="4" name="Rectangle 3">
            <a:extLst>
              <a:ext uri="{FF2B5EF4-FFF2-40B4-BE49-F238E27FC236}">
                <a16:creationId xmlns:a16="http://schemas.microsoft.com/office/drawing/2014/main" id="{7BC05076-D701-6DFC-837E-E7124FE19A8D}"/>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logo with a black background&#10;&#10;Description automatically generated">
            <a:extLst>
              <a:ext uri="{FF2B5EF4-FFF2-40B4-BE49-F238E27FC236}">
                <a16:creationId xmlns:a16="http://schemas.microsoft.com/office/drawing/2014/main" id="{F61E30FC-38DD-036B-4FA7-5AA13D7EC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185242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AC2F-CD42-E8B2-3998-EA2123A59BBE}"/>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26767949-C4DA-02E9-D286-4355D5A692E9}"/>
              </a:ext>
            </a:extLst>
          </p:cNvPr>
          <p:cNvSpPr>
            <a:spLocks noGrp="1"/>
          </p:cNvSpPr>
          <p:nvPr>
            <p:ph sz="quarter" idx="1"/>
          </p:nvPr>
        </p:nvSpPr>
        <p:spPr>
          <a:xfrm>
            <a:off x="612648" y="1600200"/>
            <a:ext cx="8153400" cy="5029200"/>
          </a:xfrm>
        </p:spPr>
        <p:txBody>
          <a:bodyPr/>
          <a:lstStyle/>
          <a:p>
            <a:r>
              <a:rPr lang="en-US" dirty="0"/>
              <a:t>Your strategy drives your design</a:t>
            </a:r>
          </a:p>
          <a:p>
            <a:r>
              <a:rPr lang="en-US" dirty="0"/>
              <a:t>Needs, Wants, Nice to have/Ideas to explore</a:t>
            </a:r>
          </a:p>
          <a:p>
            <a:pPr lvl="1"/>
            <a:r>
              <a:rPr lang="en-US" dirty="0"/>
              <a:t>Dynamic lists, Decision matrices</a:t>
            </a:r>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graphicFrame>
        <p:nvGraphicFramePr>
          <p:cNvPr id="4" name="Table 3">
            <a:extLst>
              <a:ext uri="{FF2B5EF4-FFF2-40B4-BE49-F238E27FC236}">
                <a16:creationId xmlns:a16="http://schemas.microsoft.com/office/drawing/2014/main" id="{AED4F0E9-257F-2906-C185-9161D5E1493C}"/>
              </a:ext>
            </a:extLst>
          </p:cNvPr>
          <p:cNvGraphicFramePr>
            <a:graphicFrameLocks noGrp="1"/>
          </p:cNvGraphicFramePr>
          <p:nvPr>
            <p:extLst>
              <p:ext uri="{D42A27DB-BD31-4B8C-83A1-F6EECF244321}">
                <p14:modId xmlns:p14="http://schemas.microsoft.com/office/powerpoint/2010/main" val="1465798186"/>
              </p:ext>
            </p:extLst>
          </p:nvPr>
        </p:nvGraphicFramePr>
        <p:xfrm>
          <a:off x="1528572" y="3044038"/>
          <a:ext cx="5215128" cy="1770278"/>
        </p:xfrm>
        <a:graphic>
          <a:graphicData uri="http://schemas.openxmlformats.org/drawingml/2006/table">
            <a:tbl>
              <a:tblPr firstRow="1" firstCol="1" bandRow="1">
                <a:tableStyleId>{5C22544A-7EE6-4342-B048-85BDC9FD1C3A}</a:tableStyleId>
              </a:tblPr>
              <a:tblGrid>
                <a:gridCol w="1303782">
                  <a:extLst>
                    <a:ext uri="{9D8B030D-6E8A-4147-A177-3AD203B41FA5}">
                      <a16:colId xmlns:a16="http://schemas.microsoft.com/office/drawing/2014/main" val="1918574861"/>
                    </a:ext>
                  </a:extLst>
                </a:gridCol>
                <a:gridCol w="1303782">
                  <a:extLst>
                    <a:ext uri="{9D8B030D-6E8A-4147-A177-3AD203B41FA5}">
                      <a16:colId xmlns:a16="http://schemas.microsoft.com/office/drawing/2014/main" val="3361876919"/>
                    </a:ext>
                  </a:extLst>
                </a:gridCol>
                <a:gridCol w="1303782">
                  <a:extLst>
                    <a:ext uri="{9D8B030D-6E8A-4147-A177-3AD203B41FA5}">
                      <a16:colId xmlns:a16="http://schemas.microsoft.com/office/drawing/2014/main" val="3388866367"/>
                    </a:ext>
                  </a:extLst>
                </a:gridCol>
                <a:gridCol w="1303782">
                  <a:extLst>
                    <a:ext uri="{9D8B030D-6E8A-4147-A177-3AD203B41FA5}">
                      <a16:colId xmlns:a16="http://schemas.microsoft.com/office/drawing/2014/main" val="3752304380"/>
                    </a:ext>
                  </a:extLst>
                </a:gridCol>
              </a:tblGrid>
              <a:tr h="351130">
                <a:tc rowSpan="3">
                  <a:txBody>
                    <a:bodyPr/>
                    <a:lstStyle/>
                    <a:p>
                      <a:pPr algn="ctr"/>
                      <a:r>
                        <a:rPr lang="en-US" dirty="0"/>
                        <a:t>Scoring</a:t>
                      </a:r>
                    </a:p>
                  </a:txBody>
                  <a:tcPr anchor="ctr"/>
                </a:tc>
                <a:tc>
                  <a:txBody>
                    <a:bodyPr/>
                    <a:lstStyle/>
                    <a:p>
                      <a:r>
                        <a:rPr lang="en-US" dirty="0"/>
                        <a:t>Needs</a:t>
                      </a:r>
                    </a:p>
                  </a:txBody>
                  <a:tcPr/>
                </a:tc>
                <a:tc>
                  <a:txBody>
                    <a:bodyPr/>
                    <a:lstStyle/>
                    <a:p>
                      <a:r>
                        <a:rPr lang="en-US" dirty="0"/>
                        <a:t>Wants</a:t>
                      </a:r>
                    </a:p>
                  </a:txBody>
                  <a:tcPr/>
                </a:tc>
                <a:tc>
                  <a:txBody>
                    <a:bodyPr/>
                    <a:lstStyle/>
                    <a:p>
                      <a:r>
                        <a:rPr lang="en-US" dirty="0"/>
                        <a:t>Explore</a:t>
                      </a:r>
                    </a:p>
                  </a:txBody>
                  <a:tcPr/>
                </a:tc>
                <a:extLst>
                  <a:ext uri="{0D108BD9-81ED-4DB2-BD59-A6C34878D82A}">
                    <a16:rowId xmlns:a16="http://schemas.microsoft.com/office/drawing/2014/main" val="4073585667"/>
                  </a:ext>
                </a:extLst>
              </a:tr>
              <a:tr h="702259">
                <a:tc vMerge="1">
                  <a:txBody>
                    <a:bodyPr/>
                    <a:lstStyle/>
                    <a:p>
                      <a:endParaRPr lang="en-US" dirty="0"/>
                    </a:p>
                  </a:txBody>
                  <a:tcPr/>
                </a:tc>
                <a:tc>
                  <a:txBody>
                    <a:bodyPr/>
                    <a:lstStyle/>
                    <a:p>
                      <a:r>
                        <a:rPr lang="en-US" dirty="0"/>
                        <a:t>Score Cones &amp; Cubes</a:t>
                      </a:r>
                    </a:p>
                  </a:txBody>
                  <a:tcPr/>
                </a:tc>
                <a:tc>
                  <a:txBody>
                    <a:bodyPr/>
                    <a:lstStyle/>
                    <a:p>
                      <a:r>
                        <a:rPr lang="en-US" dirty="0"/>
                        <a:t>Score Both all 3 levels</a:t>
                      </a:r>
                    </a:p>
                  </a:txBody>
                  <a:tcPr/>
                </a:tc>
                <a:tc>
                  <a:txBody>
                    <a:bodyPr/>
                    <a:lstStyle/>
                    <a:p>
                      <a:r>
                        <a:rPr lang="en-US" dirty="0"/>
                        <a:t>One mech for both</a:t>
                      </a:r>
                    </a:p>
                  </a:txBody>
                  <a:tcPr/>
                </a:tc>
                <a:extLst>
                  <a:ext uri="{0D108BD9-81ED-4DB2-BD59-A6C34878D82A}">
                    <a16:rowId xmlns:a16="http://schemas.microsoft.com/office/drawing/2014/main" val="2775405343"/>
                  </a:ext>
                </a:extLst>
              </a:tr>
              <a:tr h="702259">
                <a:tc vMerge="1">
                  <a:txBody>
                    <a:bodyPr/>
                    <a:lstStyle/>
                    <a:p>
                      <a:pPr algn="ctr"/>
                      <a:endParaRPr lang="en-US" dirty="0"/>
                    </a:p>
                  </a:txBody>
                  <a:tcPr anchor="ctr"/>
                </a:tc>
                <a:tc>
                  <a:txBody>
                    <a:bodyPr/>
                    <a:lstStyle/>
                    <a:p>
                      <a:r>
                        <a:rPr lang="en-US" dirty="0"/>
                        <a:t>Easily drive on bridge</a:t>
                      </a:r>
                    </a:p>
                  </a:txBody>
                  <a:tcPr/>
                </a:tc>
                <a:tc>
                  <a:txBody>
                    <a:bodyPr/>
                    <a:lstStyle/>
                    <a:p>
                      <a:r>
                        <a:rPr lang="en-US" dirty="0"/>
                        <a:t>Auto balance</a:t>
                      </a:r>
                    </a:p>
                  </a:txBody>
                  <a:tcPr/>
                </a:tc>
                <a:tc>
                  <a:txBody>
                    <a:bodyPr/>
                    <a:lstStyle/>
                    <a:p>
                      <a:r>
                        <a:rPr lang="en-US" dirty="0"/>
                        <a:t>Position locks</a:t>
                      </a:r>
                    </a:p>
                  </a:txBody>
                  <a:tcPr/>
                </a:tc>
                <a:extLst>
                  <a:ext uri="{0D108BD9-81ED-4DB2-BD59-A6C34878D82A}">
                    <a16:rowId xmlns:a16="http://schemas.microsoft.com/office/drawing/2014/main" val="3542565567"/>
                  </a:ext>
                </a:extLst>
              </a:tr>
            </a:tbl>
          </a:graphicData>
        </a:graphic>
      </p:graphicFrame>
      <p:cxnSp>
        <p:nvCxnSpPr>
          <p:cNvPr id="6" name="Curved Connector 5">
            <a:extLst>
              <a:ext uri="{FF2B5EF4-FFF2-40B4-BE49-F238E27FC236}">
                <a16:creationId xmlns:a16="http://schemas.microsoft.com/office/drawing/2014/main" id="{D980F65C-7AE6-77B6-D466-C3104CB00378}"/>
              </a:ext>
            </a:extLst>
          </p:cNvPr>
          <p:cNvCxnSpPr>
            <a:cxnSpLocks/>
          </p:cNvCxnSpPr>
          <p:nvPr/>
        </p:nvCxnSpPr>
        <p:spPr>
          <a:xfrm>
            <a:off x="6743700" y="3785616"/>
            <a:ext cx="1245108" cy="1007669"/>
          </a:xfrm>
          <a:prstGeom prst="curvedConnector3">
            <a:avLst>
              <a:gd name="adj1" fmla="val 100673"/>
            </a:avLst>
          </a:prstGeom>
          <a:ln w="44450">
            <a:solidFill>
              <a:schemeClr val="tx1"/>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11" name="Table 10">
            <a:extLst>
              <a:ext uri="{FF2B5EF4-FFF2-40B4-BE49-F238E27FC236}">
                <a16:creationId xmlns:a16="http://schemas.microsoft.com/office/drawing/2014/main" id="{30C3E8C3-0728-724A-253C-6D901C9A15BB}"/>
              </a:ext>
            </a:extLst>
          </p:cNvPr>
          <p:cNvGraphicFramePr>
            <a:graphicFrameLocks noGrp="1"/>
          </p:cNvGraphicFramePr>
          <p:nvPr>
            <p:extLst>
              <p:ext uri="{D42A27DB-BD31-4B8C-83A1-F6EECF244321}">
                <p14:modId xmlns:p14="http://schemas.microsoft.com/office/powerpoint/2010/main" val="3392272187"/>
              </p:ext>
            </p:extLst>
          </p:nvPr>
        </p:nvGraphicFramePr>
        <p:xfrm>
          <a:off x="5221224" y="4910328"/>
          <a:ext cx="3922776" cy="1947672"/>
        </p:xfrm>
        <a:graphic>
          <a:graphicData uri="http://schemas.openxmlformats.org/drawingml/2006/table">
            <a:tbl>
              <a:tblPr firstRow="1" bandRow="1">
                <a:tableStyleId>{5C22544A-7EE6-4342-B048-85BDC9FD1C3A}</a:tableStyleId>
              </a:tblPr>
              <a:tblGrid>
                <a:gridCol w="980694">
                  <a:extLst>
                    <a:ext uri="{9D8B030D-6E8A-4147-A177-3AD203B41FA5}">
                      <a16:colId xmlns:a16="http://schemas.microsoft.com/office/drawing/2014/main" val="2911872109"/>
                    </a:ext>
                  </a:extLst>
                </a:gridCol>
                <a:gridCol w="980694">
                  <a:extLst>
                    <a:ext uri="{9D8B030D-6E8A-4147-A177-3AD203B41FA5}">
                      <a16:colId xmlns:a16="http://schemas.microsoft.com/office/drawing/2014/main" val="3311616897"/>
                    </a:ext>
                  </a:extLst>
                </a:gridCol>
                <a:gridCol w="980694">
                  <a:extLst>
                    <a:ext uri="{9D8B030D-6E8A-4147-A177-3AD203B41FA5}">
                      <a16:colId xmlns:a16="http://schemas.microsoft.com/office/drawing/2014/main" val="406851808"/>
                    </a:ext>
                  </a:extLst>
                </a:gridCol>
                <a:gridCol w="980694">
                  <a:extLst>
                    <a:ext uri="{9D8B030D-6E8A-4147-A177-3AD203B41FA5}">
                      <a16:colId xmlns:a16="http://schemas.microsoft.com/office/drawing/2014/main" val="3120256090"/>
                    </a:ext>
                  </a:extLst>
                </a:gridCol>
              </a:tblGrid>
              <a:tr h="714473">
                <a:tc rowSpan="2">
                  <a:txBody>
                    <a:bodyPr/>
                    <a:lstStyle/>
                    <a:p>
                      <a:pPr algn="ctr"/>
                      <a:r>
                        <a:rPr lang="en-US" dirty="0"/>
                        <a:t>Gripper</a:t>
                      </a:r>
                    </a:p>
                  </a:txBody>
                  <a:tcPr anchor="ctr"/>
                </a:tc>
                <a:tc>
                  <a:txBody>
                    <a:bodyPr/>
                    <a:lstStyle/>
                    <a:p>
                      <a:r>
                        <a:rPr lang="en-US" dirty="0"/>
                        <a:t>Needs</a:t>
                      </a:r>
                    </a:p>
                  </a:txBody>
                  <a:tcPr/>
                </a:tc>
                <a:tc>
                  <a:txBody>
                    <a:bodyPr/>
                    <a:lstStyle/>
                    <a:p>
                      <a:r>
                        <a:rPr lang="en-US" dirty="0"/>
                        <a:t>Wants</a:t>
                      </a:r>
                    </a:p>
                  </a:txBody>
                  <a:tcPr/>
                </a:tc>
                <a:tc>
                  <a:txBody>
                    <a:bodyPr/>
                    <a:lstStyle/>
                    <a:p>
                      <a:r>
                        <a:rPr lang="en-US" dirty="0"/>
                        <a:t>Explore</a:t>
                      </a:r>
                    </a:p>
                  </a:txBody>
                  <a:tcPr/>
                </a:tc>
                <a:extLst>
                  <a:ext uri="{0D108BD9-81ED-4DB2-BD59-A6C34878D82A}">
                    <a16:rowId xmlns:a16="http://schemas.microsoft.com/office/drawing/2014/main" val="271972465"/>
                  </a:ext>
                </a:extLst>
              </a:tr>
              <a:tr h="1233199">
                <a:tc vMerge="1">
                  <a:txBody>
                    <a:bodyPr/>
                    <a:lstStyle/>
                    <a:p>
                      <a:endParaRPr lang="en-US" dirty="0"/>
                    </a:p>
                  </a:txBody>
                  <a:tcPr/>
                </a:tc>
                <a:tc>
                  <a:txBody>
                    <a:bodyPr/>
                    <a:lstStyle/>
                    <a:p>
                      <a:r>
                        <a:rPr lang="en-US" dirty="0"/>
                        <a:t>Hold both Pieces</a:t>
                      </a:r>
                    </a:p>
                  </a:txBody>
                  <a:tcPr/>
                </a:tc>
                <a:tc>
                  <a:txBody>
                    <a:bodyPr/>
                    <a:lstStyle/>
                    <a:p>
                      <a:r>
                        <a:rPr lang="en-US" dirty="0"/>
                        <a:t>Also be the intake</a:t>
                      </a:r>
                    </a:p>
                  </a:txBody>
                  <a:tcPr/>
                </a:tc>
                <a:tc>
                  <a:txBody>
                    <a:bodyPr/>
                    <a:lstStyle/>
                    <a:p>
                      <a:r>
                        <a:rPr lang="en-US" dirty="0"/>
                        <a:t>Serialize cones?</a:t>
                      </a:r>
                    </a:p>
                  </a:txBody>
                  <a:tcPr/>
                </a:tc>
                <a:extLst>
                  <a:ext uri="{0D108BD9-81ED-4DB2-BD59-A6C34878D82A}">
                    <a16:rowId xmlns:a16="http://schemas.microsoft.com/office/drawing/2014/main" val="2917112849"/>
                  </a:ext>
                </a:extLst>
              </a:tr>
            </a:tbl>
          </a:graphicData>
        </a:graphic>
      </p:graphicFrame>
      <p:graphicFrame>
        <p:nvGraphicFramePr>
          <p:cNvPr id="16" name="Table 15">
            <a:extLst>
              <a:ext uri="{FF2B5EF4-FFF2-40B4-BE49-F238E27FC236}">
                <a16:creationId xmlns:a16="http://schemas.microsoft.com/office/drawing/2014/main" id="{CAE1B9E3-A18F-F672-CFB8-C7AFDC203AAB}"/>
              </a:ext>
            </a:extLst>
          </p:cNvPr>
          <p:cNvGraphicFramePr>
            <a:graphicFrameLocks noGrp="1"/>
          </p:cNvGraphicFramePr>
          <p:nvPr>
            <p:extLst>
              <p:ext uri="{D42A27DB-BD31-4B8C-83A1-F6EECF244321}">
                <p14:modId xmlns:p14="http://schemas.microsoft.com/office/powerpoint/2010/main" val="368304522"/>
              </p:ext>
            </p:extLst>
          </p:nvPr>
        </p:nvGraphicFramePr>
        <p:xfrm>
          <a:off x="6096" y="4846320"/>
          <a:ext cx="5215128" cy="2011680"/>
        </p:xfrm>
        <a:graphic>
          <a:graphicData uri="http://schemas.openxmlformats.org/drawingml/2006/table">
            <a:tbl>
              <a:tblPr firstRow="1" bandRow="1">
                <a:tableStyleId>{5C22544A-7EE6-4342-B048-85BDC9FD1C3A}</a:tableStyleId>
              </a:tblPr>
              <a:tblGrid>
                <a:gridCol w="1303782">
                  <a:extLst>
                    <a:ext uri="{9D8B030D-6E8A-4147-A177-3AD203B41FA5}">
                      <a16:colId xmlns:a16="http://schemas.microsoft.com/office/drawing/2014/main" val="1931904294"/>
                    </a:ext>
                  </a:extLst>
                </a:gridCol>
                <a:gridCol w="1303782">
                  <a:extLst>
                    <a:ext uri="{9D8B030D-6E8A-4147-A177-3AD203B41FA5}">
                      <a16:colId xmlns:a16="http://schemas.microsoft.com/office/drawing/2014/main" val="853339247"/>
                    </a:ext>
                  </a:extLst>
                </a:gridCol>
                <a:gridCol w="1303782">
                  <a:extLst>
                    <a:ext uri="{9D8B030D-6E8A-4147-A177-3AD203B41FA5}">
                      <a16:colId xmlns:a16="http://schemas.microsoft.com/office/drawing/2014/main" val="2745327494"/>
                    </a:ext>
                  </a:extLst>
                </a:gridCol>
                <a:gridCol w="1303782">
                  <a:extLst>
                    <a:ext uri="{9D8B030D-6E8A-4147-A177-3AD203B41FA5}">
                      <a16:colId xmlns:a16="http://schemas.microsoft.com/office/drawing/2014/main" val="4086599179"/>
                    </a:ext>
                  </a:extLst>
                </a:gridCol>
              </a:tblGrid>
              <a:tr h="362796">
                <a:tc gridSpan="4">
                  <a:txBody>
                    <a:bodyPr/>
                    <a:lstStyle/>
                    <a:p>
                      <a:pPr algn="ctr"/>
                      <a:r>
                        <a:rPr lang="en-US" dirty="0"/>
                        <a:t>Chassis Decision</a:t>
                      </a:r>
                    </a:p>
                  </a:txBody>
                  <a:tcPr anchor="ct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66793860"/>
                  </a:ext>
                </a:extLst>
              </a:tr>
              <a:tr h="362796">
                <a:tc>
                  <a:txBody>
                    <a:bodyPr/>
                    <a:lstStyle/>
                    <a:p>
                      <a:endParaRPr lang="en-US" dirty="0"/>
                    </a:p>
                  </a:txBody>
                  <a:tcPr/>
                </a:tc>
                <a:tc>
                  <a:txBody>
                    <a:bodyPr/>
                    <a:lstStyle/>
                    <a:p>
                      <a:r>
                        <a:rPr lang="en-US" dirty="0"/>
                        <a:t>Tank</a:t>
                      </a:r>
                    </a:p>
                  </a:txBody>
                  <a:tcPr>
                    <a:solidFill>
                      <a:srgbClr val="00B050"/>
                    </a:solidFill>
                  </a:tcPr>
                </a:tc>
                <a:tc>
                  <a:txBody>
                    <a:bodyPr/>
                    <a:lstStyle/>
                    <a:p>
                      <a:r>
                        <a:rPr lang="en-US" dirty="0" err="1"/>
                        <a:t>Mecanum</a:t>
                      </a:r>
                      <a:endParaRPr lang="en-US" dirty="0"/>
                    </a:p>
                  </a:txBody>
                  <a:tcPr>
                    <a:solidFill>
                      <a:srgbClr val="FFFF00"/>
                    </a:solidFill>
                  </a:tcPr>
                </a:tc>
                <a:tc>
                  <a:txBody>
                    <a:bodyPr/>
                    <a:lstStyle/>
                    <a:p>
                      <a:r>
                        <a:rPr lang="en-US" dirty="0"/>
                        <a:t>Swerve</a:t>
                      </a:r>
                    </a:p>
                  </a:txBody>
                  <a:tcPr>
                    <a:solidFill>
                      <a:schemeClr val="accent2"/>
                    </a:solidFill>
                  </a:tcPr>
                </a:tc>
                <a:extLst>
                  <a:ext uri="{0D108BD9-81ED-4DB2-BD59-A6C34878D82A}">
                    <a16:rowId xmlns:a16="http://schemas.microsoft.com/office/drawing/2014/main" val="4076831421"/>
                  </a:ext>
                </a:extLst>
              </a:tr>
              <a:tr h="634893">
                <a:tc>
                  <a:txBody>
                    <a:bodyPr/>
                    <a:lstStyle/>
                    <a:p>
                      <a:r>
                        <a:rPr lang="en-US" dirty="0"/>
                        <a:t>Pros</a:t>
                      </a:r>
                    </a:p>
                  </a:txBody>
                  <a:tcPr/>
                </a:tc>
                <a:tc>
                  <a:txBody>
                    <a:bodyPr/>
                    <a:lstStyle/>
                    <a:p>
                      <a:r>
                        <a:rPr lang="en-US" dirty="0"/>
                        <a:t>Not slip. </a:t>
                      </a:r>
                      <a:br>
                        <a:rPr lang="en-US" dirty="0"/>
                      </a:br>
                      <a:r>
                        <a:rPr lang="en-US" dirty="0"/>
                        <a:t>Familiar.</a:t>
                      </a:r>
                    </a:p>
                  </a:txBody>
                  <a:tcPr>
                    <a:solidFill>
                      <a:srgbClr val="FFFF00"/>
                    </a:solidFill>
                  </a:tcPr>
                </a:tc>
                <a:tc>
                  <a:txBody>
                    <a:bodyPr/>
                    <a:lstStyle/>
                    <a:p>
                      <a:r>
                        <a:rPr lang="en-US" dirty="0"/>
                        <a:t>maneuver.</a:t>
                      </a:r>
                      <a:br>
                        <a:rPr lang="en-US" dirty="0"/>
                      </a:br>
                      <a:r>
                        <a:rPr lang="en-US" dirty="0"/>
                        <a:t>Familiar.</a:t>
                      </a:r>
                    </a:p>
                  </a:txBody>
                  <a:tcPr>
                    <a:solidFill>
                      <a:srgbClr val="00B050"/>
                    </a:solidFill>
                  </a:tcPr>
                </a:tc>
                <a:tc>
                  <a:txBody>
                    <a:bodyPr/>
                    <a:lstStyle/>
                    <a:p>
                      <a:r>
                        <a:rPr lang="en-US" dirty="0"/>
                        <a:t>Maneuver, no slip, </a:t>
                      </a:r>
                    </a:p>
                  </a:txBody>
                  <a:tcPr>
                    <a:solidFill>
                      <a:srgbClr val="00B050"/>
                    </a:solidFill>
                  </a:tcPr>
                </a:tc>
                <a:extLst>
                  <a:ext uri="{0D108BD9-81ED-4DB2-BD59-A6C34878D82A}">
                    <a16:rowId xmlns:a16="http://schemas.microsoft.com/office/drawing/2014/main" val="681098505"/>
                  </a:ext>
                </a:extLst>
              </a:tr>
              <a:tr h="634893">
                <a:tc>
                  <a:txBody>
                    <a:bodyPr/>
                    <a:lstStyle/>
                    <a:p>
                      <a:r>
                        <a:rPr lang="en-US" dirty="0"/>
                        <a:t>Cons</a:t>
                      </a:r>
                    </a:p>
                  </a:txBody>
                  <a:tcPr/>
                </a:tc>
                <a:tc>
                  <a:txBody>
                    <a:bodyPr/>
                    <a:lstStyle/>
                    <a:p>
                      <a:r>
                        <a:rPr lang="en-US" dirty="0"/>
                        <a:t>Less </a:t>
                      </a:r>
                      <a:r>
                        <a:rPr lang="en-US" dirty="0" err="1"/>
                        <a:t>maneuv</a:t>
                      </a:r>
                      <a:r>
                        <a:rPr lang="en-US" dirty="0"/>
                        <a:t>.</a:t>
                      </a:r>
                    </a:p>
                  </a:txBody>
                  <a:tcPr>
                    <a:solidFill>
                      <a:srgbClr val="FFFF00"/>
                    </a:solidFill>
                  </a:tcPr>
                </a:tc>
                <a:tc>
                  <a:txBody>
                    <a:bodyPr/>
                    <a:lstStyle/>
                    <a:p>
                      <a:r>
                        <a:rPr lang="en-US" dirty="0" err="1"/>
                        <a:t>slippy</a:t>
                      </a:r>
                      <a:endParaRPr lang="en-US" dirty="0"/>
                    </a:p>
                  </a:txBody>
                  <a:tcPr>
                    <a:solidFill>
                      <a:schemeClr val="accent2"/>
                    </a:solidFill>
                  </a:tcPr>
                </a:tc>
                <a:tc>
                  <a:txBody>
                    <a:bodyPr/>
                    <a:lstStyle/>
                    <a:p>
                      <a:r>
                        <a:rPr lang="en-US" dirty="0"/>
                        <a:t>No familiar, complicated</a:t>
                      </a:r>
                    </a:p>
                  </a:txBody>
                  <a:tcPr>
                    <a:solidFill>
                      <a:schemeClr val="accent2"/>
                    </a:solidFill>
                  </a:tcPr>
                </a:tc>
                <a:extLst>
                  <a:ext uri="{0D108BD9-81ED-4DB2-BD59-A6C34878D82A}">
                    <a16:rowId xmlns:a16="http://schemas.microsoft.com/office/drawing/2014/main" val="3321833063"/>
                  </a:ext>
                </a:extLst>
              </a:tr>
            </a:tbl>
          </a:graphicData>
        </a:graphic>
      </p:graphicFrame>
      <p:cxnSp>
        <p:nvCxnSpPr>
          <p:cNvPr id="20" name="Curved Connector 19">
            <a:extLst>
              <a:ext uri="{FF2B5EF4-FFF2-40B4-BE49-F238E27FC236}">
                <a16:creationId xmlns:a16="http://schemas.microsoft.com/office/drawing/2014/main" id="{BCDE0401-F31C-58D4-EF0D-A8113C7773D7}"/>
              </a:ext>
            </a:extLst>
          </p:cNvPr>
          <p:cNvCxnSpPr>
            <a:cxnSpLocks/>
          </p:cNvCxnSpPr>
          <p:nvPr/>
        </p:nvCxnSpPr>
        <p:spPr>
          <a:xfrm rot="10800000" flipV="1">
            <a:off x="1399032" y="4360770"/>
            <a:ext cx="1298448" cy="668429"/>
          </a:xfrm>
          <a:prstGeom prst="curvedConnector3">
            <a:avLst>
              <a:gd name="adj1" fmla="val 102113"/>
            </a:avLst>
          </a:prstGeom>
          <a:ln w="4127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7564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4D32-1A58-F863-6F20-AE9FF7B04CAD}"/>
              </a:ext>
            </a:extLst>
          </p:cNvPr>
          <p:cNvSpPr>
            <a:spLocks noGrp="1"/>
          </p:cNvSpPr>
          <p:nvPr>
            <p:ph type="title"/>
          </p:nvPr>
        </p:nvSpPr>
        <p:spPr/>
        <p:txBody>
          <a:bodyPr/>
          <a:lstStyle/>
          <a:p>
            <a:r>
              <a:rPr lang="en-US" dirty="0"/>
              <a:t>Needs, Wants, Nice to have</a:t>
            </a:r>
          </a:p>
        </p:txBody>
      </p:sp>
      <p:sp>
        <p:nvSpPr>
          <p:cNvPr id="3" name="Content Placeholder 2">
            <a:extLst>
              <a:ext uri="{FF2B5EF4-FFF2-40B4-BE49-F238E27FC236}">
                <a16:creationId xmlns:a16="http://schemas.microsoft.com/office/drawing/2014/main" id="{5FED3D4C-ECAE-833B-F652-18977BFA29BA}"/>
              </a:ext>
            </a:extLst>
          </p:cNvPr>
          <p:cNvSpPr>
            <a:spLocks noGrp="1"/>
          </p:cNvSpPr>
          <p:nvPr>
            <p:ph sz="quarter" idx="1"/>
          </p:nvPr>
        </p:nvSpPr>
        <p:spPr/>
        <p:txBody>
          <a:bodyPr/>
          <a:lstStyle/>
          <a:p>
            <a:r>
              <a:rPr lang="en-US" dirty="0"/>
              <a:t>A more advanced example from 254..</a:t>
            </a:r>
          </a:p>
          <a:p>
            <a:endParaRPr lang="en-US" dirty="0"/>
          </a:p>
        </p:txBody>
      </p:sp>
      <p:pic>
        <p:nvPicPr>
          <p:cNvPr id="5" name="Picture 4" descr="A blue and white chart with text&#10;&#10;Description automatically generated">
            <a:extLst>
              <a:ext uri="{FF2B5EF4-FFF2-40B4-BE49-F238E27FC236}">
                <a16:creationId xmlns:a16="http://schemas.microsoft.com/office/drawing/2014/main" id="{66388B5F-D115-0CE5-6063-5E95C94ED4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 y="2074817"/>
            <a:ext cx="4274334" cy="4783183"/>
          </a:xfrm>
          <a:prstGeom prst="rect">
            <a:avLst/>
          </a:prstGeom>
        </p:spPr>
      </p:pic>
      <p:pic>
        <p:nvPicPr>
          <p:cNvPr id="7" name="Picture 6" descr="A blue and white list with black text&#10;&#10;Description automatically generated">
            <a:extLst>
              <a:ext uri="{FF2B5EF4-FFF2-40B4-BE49-F238E27FC236}">
                <a16:creationId xmlns:a16="http://schemas.microsoft.com/office/drawing/2014/main" id="{A22F0B81-CA45-939A-264F-D7D638FAD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069391"/>
            <a:ext cx="4549902" cy="4788609"/>
          </a:xfrm>
          <a:prstGeom prst="rect">
            <a:avLst/>
          </a:prstGeom>
        </p:spPr>
      </p:pic>
    </p:spTree>
    <p:extLst>
      <p:ext uri="{BB962C8B-B14F-4D97-AF65-F5344CB8AC3E}">
        <p14:creationId xmlns:p14="http://schemas.microsoft.com/office/powerpoint/2010/main" val="242755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3EA8E9A-35CD-4E8D-5EB4-CDC6BCE9863A}"/>
              </a:ext>
            </a:extLst>
          </p:cNvPr>
          <p:cNvSpPr>
            <a:spLocks noGrp="1"/>
          </p:cNvSpPr>
          <p:nvPr>
            <p:ph type="body" idx="1"/>
          </p:nvPr>
        </p:nvSpPr>
        <p:spPr>
          <a:xfrm>
            <a:off x="1371600" y="2743200"/>
            <a:ext cx="7123113" cy="2514600"/>
          </a:xfrm>
        </p:spPr>
        <p:txBody>
          <a:bodyPr>
            <a:normAutofit fontScale="92500"/>
          </a:bodyPr>
          <a:lstStyle/>
          <a:p>
            <a:r>
              <a:rPr lang="en-US" dirty="0"/>
              <a:t>The Content of this presentation is all based on experiences of myself and my team. This is what works best for us. Not every bit of it may work the same for you or your team. Take any info provided and use or modify it as you see fit. What works best for one team may not work best for every team. </a:t>
            </a:r>
          </a:p>
        </p:txBody>
      </p:sp>
      <p:sp>
        <p:nvSpPr>
          <p:cNvPr id="4" name="Title 3">
            <a:extLst>
              <a:ext uri="{FF2B5EF4-FFF2-40B4-BE49-F238E27FC236}">
                <a16:creationId xmlns:a16="http://schemas.microsoft.com/office/drawing/2014/main" id="{9327B749-D00E-CB14-7539-A96FE902CC4F}"/>
              </a:ext>
            </a:extLst>
          </p:cNvPr>
          <p:cNvSpPr>
            <a:spLocks noGrp="1"/>
          </p:cNvSpPr>
          <p:nvPr>
            <p:ph type="title"/>
          </p:nvPr>
        </p:nvSpPr>
        <p:spPr/>
        <p:txBody>
          <a:bodyPr/>
          <a:lstStyle/>
          <a:p>
            <a:r>
              <a:rPr lang="en-US" dirty="0"/>
              <a:t>Preface</a:t>
            </a:r>
          </a:p>
        </p:txBody>
      </p:sp>
      <p:sp>
        <p:nvSpPr>
          <p:cNvPr id="6" name="Rectangle 5">
            <a:extLst>
              <a:ext uri="{FF2B5EF4-FFF2-40B4-BE49-F238E27FC236}">
                <a16:creationId xmlns:a16="http://schemas.microsoft.com/office/drawing/2014/main" id="{BB37F53A-E926-1886-4F0F-8A9D1C9015ED}"/>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logo with a black background&#10;&#10;Description automatically generated">
            <a:extLst>
              <a:ext uri="{FF2B5EF4-FFF2-40B4-BE49-F238E27FC236}">
                <a16:creationId xmlns:a16="http://schemas.microsoft.com/office/drawing/2014/main" id="{44EA9A3C-5238-D0D8-E720-6D7DEC30D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79685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40C57F-6A8E-C439-8DAE-9702A4DF623B}"/>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547167-D797-35E0-7235-CCE5B207EE50}"/>
              </a:ext>
            </a:extLst>
          </p:cNvPr>
          <p:cNvSpPr>
            <a:spLocks noGrp="1"/>
          </p:cNvSpPr>
          <p:nvPr>
            <p:ph type="title"/>
          </p:nvPr>
        </p:nvSpPr>
        <p:spPr/>
        <p:txBody>
          <a:bodyPr/>
          <a:lstStyle/>
          <a:p>
            <a:r>
              <a:rPr lang="en-US" dirty="0"/>
              <a:t>Golden rules</a:t>
            </a:r>
          </a:p>
        </p:txBody>
      </p:sp>
      <p:sp>
        <p:nvSpPr>
          <p:cNvPr id="3" name="Content Placeholder 2">
            <a:extLst>
              <a:ext uri="{FF2B5EF4-FFF2-40B4-BE49-F238E27FC236}">
                <a16:creationId xmlns:a16="http://schemas.microsoft.com/office/drawing/2014/main" id="{A16F601B-4AD8-A5BF-46C0-040D41237EA9}"/>
              </a:ext>
            </a:extLst>
          </p:cNvPr>
          <p:cNvSpPr>
            <a:spLocks noGrp="1"/>
          </p:cNvSpPr>
          <p:nvPr>
            <p:ph sz="quarter" idx="1"/>
          </p:nvPr>
        </p:nvSpPr>
        <p:spPr/>
        <p:txBody>
          <a:bodyPr>
            <a:normAutofit fontScale="85000" lnSpcReduction="10000"/>
          </a:bodyPr>
          <a:lstStyle/>
          <a:p>
            <a:r>
              <a:rPr lang="en-US" dirty="0"/>
              <a:t>Keep It simple</a:t>
            </a:r>
          </a:p>
          <a:p>
            <a:pPr lvl="1"/>
            <a:r>
              <a:rPr lang="en-US" dirty="0"/>
              <a:t>Build within teams capabilities, simple=robust, function over form</a:t>
            </a:r>
          </a:p>
          <a:p>
            <a:r>
              <a:rPr lang="en-US" dirty="0"/>
              <a:t>Steal from the best, invent the rest</a:t>
            </a:r>
          </a:p>
          <a:p>
            <a:pPr lvl="1"/>
            <a:r>
              <a:rPr lang="en-US" dirty="0"/>
              <a:t>Learn your history, watch Ri3D teams in season</a:t>
            </a:r>
          </a:p>
          <a:p>
            <a:r>
              <a:rPr lang="en-US" dirty="0"/>
              <a:t>Use Proven (for you) Drivetrains</a:t>
            </a:r>
          </a:p>
          <a:p>
            <a:pPr lvl="1"/>
            <a:r>
              <a:rPr lang="en-US" dirty="0"/>
              <a:t>Lets you focus more on mechanisms (for us, tank, </a:t>
            </a:r>
            <a:r>
              <a:rPr lang="en-US" dirty="0" err="1"/>
              <a:t>mechanum</a:t>
            </a:r>
            <a:r>
              <a:rPr lang="en-US" dirty="0"/>
              <a:t>)</a:t>
            </a:r>
          </a:p>
          <a:p>
            <a:r>
              <a:rPr lang="en-US" dirty="0"/>
              <a:t>Remember the drivers</a:t>
            </a:r>
          </a:p>
          <a:p>
            <a:pPr lvl="1"/>
            <a:r>
              <a:rPr lang="en-US" dirty="0"/>
              <a:t>Make it easy, large acquisition zones</a:t>
            </a:r>
          </a:p>
          <a:p>
            <a:r>
              <a:rPr lang="en-US" dirty="0"/>
              <a:t>Fail Fast</a:t>
            </a:r>
          </a:p>
          <a:p>
            <a:pPr lvl="1"/>
            <a:r>
              <a:rPr lang="en-US" dirty="0"/>
              <a:t>Test/prototype your ideas asap, find problems, iterate or change design</a:t>
            </a:r>
          </a:p>
          <a:p>
            <a:endParaRPr lang="en-US" dirty="0"/>
          </a:p>
        </p:txBody>
      </p:sp>
      <p:pic>
        <p:nvPicPr>
          <p:cNvPr id="5" name="Picture 4" descr="A logo with a black background&#10;&#10;Description automatically generated">
            <a:extLst>
              <a:ext uri="{FF2B5EF4-FFF2-40B4-BE49-F238E27FC236}">
                <a16:creationId xmlns:a16="http://schemas.microsoft.com/office/drawing/2014/main" id="{263465DB-09DE-28A3-C561-4E9922DE3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30399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32964D6-0EF8-70D0-2BB5-968DDD5FDF0A}"/>
              </a:ext>
            </a:extLst>
          </p:cNvPr>
          <p:cNvSpPr>
            <a:spLocks noGrp="1"/>
          </p:cNvSpPr>
          <p:nvPr>
            <p:ph type="body" idx="1"/>
          </p:nvPr>
        </p:nvSpPr>
        <p:spPr>
          <a:xfrm>
            <a:off x="1371600" y="2743200"/>
            <a:ext cx="7123113" cy="2827283"/>
          </a:xfrm>
        </p:spPr>
        <p:txBody>
          <a:bodyPr>
            <a:normAutofit/>
          </a:bodyPr>
          <a:lstStyle/>
          <a:p>
            <a:pPr marL="457200" indent="-457200">
              <a:buFont typeface="Arial" panose="020B0604020202020204" pitchFamily="34" charset="0"/>
              <a:buChar char="•"/>
            </a:pPr>
            <a:r>
              <a:rPr lang="en-US" dirty="0"/>
              <a:t>Define what success is to you, set goals, know your limits</a:t>
            </a:r>
          </a:p>
          <a:p>
            <a:pPr marL="457200" indent="-457200">
              <a:buFont typeface="Arial" panose="020B0604020202020204" pitchFamily="34" charset="0"/>
              <a:buChar char="•"/>
            </a:pPr>
            <a:r>
              <a:rPr lang="en-US" dirty="0"/>
              <a:t>There’s always something to improve on</a:t>
            </a:r>
          </a:p>
          <a:p>
            <a:pPr marL="457200" indent="-457200">
              <a:buFont typeface="Arial" panose="020B0604020202020204" pitchFamily="34" charset="0"/>
              <a:buChar char="•"/>
            </a:pPr>
            <a:r>
              <a:rPr lang="en-US" dirty="0"/>
              <a:t>Have a plan, but be flexible</a:t>
            </a:r>
          </a:p>
          <a:p>
            <a:pPr marL="457200" indent="-457200">
              <a:buFont typeface="Arial" panose="020B0604020202020204" pitchFamily="34" charset="0"/>
              <a:buChar char="•"/>
            </a:pPr>
            <a:r>
              <a:rPr lang="en-US" dirty="0"/>
              <a:t>Remember the golden rules</a:t>
            </a:r>
          </a:p>
          <a:p>
            <a:pPr marL="109728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5C0587D4-791B-4AD2-BB4A-5E4449F561C3}"/>
              </a:ext>
            </a:extLst>
          </p:cNvPr>
          <p:cNvSpPr>
            <a:spLocks noGrp="1"/>
          </p:cNvSpPr>
          <p:nvPr>
            <p:ph type="title"/>
          </p:nvPr>
        </p:nvSpPr>
        <p:spPr/>
        <p:txBody>
          <a:bodyPr/>
          <a:lstStyle/>
          <a:p>
            <a:r>
              <a:rPr lang="en-US" dirty="0"/>
              <a:t>Wrap Up</a:t>
            </a:r>
          </a:p>
        </p:txBody>
      </p:sp>
      <p:sp>
        <p:nvSpPr>
          <p:cNvPr id="2" name="Rectangle 1">
            <a:extLst>
              <a:ext uri="{FF2B5EF4-FFF2-40B4-BE49-F238E27FC236}">
                <a16:creationId xmlns:a16="http://schemas.microsoft.com/office/drawing/2014/main" id="{90D8EE52-C3C6-76CA-C1B7-8F07860ABDB4}"/>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logo with a black background&#10;&#10;Description automatically generated">
            <a:extLst>
              <a:ext uri="{FF2B5EF4-FFF2-40B4-BE49-F238E27FC236}">
                <a16:creationId xmlns:a16="http://schemas.microsoft.com/office/drawing/2014/main" id="{B4E8681B-FE86-CB2D-CAB9-280A9C7F5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190812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F8B1BD-58F9-D1D8-F29D-DD76B94BC8BE}"/>
              </a:ext>
            </a:extLst>
          </p:cNvPr>
          <p:cNvSpPr>
            <a:spLocks noGrp="1"/>
          </p:cNvSpPr>
          <p:nvPr>
            <p:ph type="body" idx="1"/>
          </p:nvPr>
        </p:nvSpPr>
        <p:spPr/>
        <p:txBody>
          <a:bodyPr/>
          <a:lstStyle/>
          <a:p>
            <a:r>
              <a:rPr lang="en-US" dirty="0"/>
              <a:t>Feel free to reach out, </a:t>
            </a:r>
          </a:p>
          <a:p>
            <a:r>
              <a:rPr lang="en-US" dirty="0">
                <a:hlinkClick r:id="rId2"/>
              </a:rPr>
              <a:t>whitejustin342@gmail.com</a:t>
            </a:r>
            <a:endParaRPr lang="en-US" dirty="0"/>
          </a:p>
          <a:p>
            <a:r>
              <a:rPr lang="en-US" dirty="0"/>
              <a:t>Red Leader 342 on Chief Delphi</a:t>
            </a:r>
          </a:p>
        </p:txBody>
      </p:sp>
      <p:sp>
        <p:nvSpPr>
          <p:cNvPr id="4" name="Title 3">
            <a:extLst>
              <a:ext uri="{FF2B5EF4-FFF2-40B4-BE49-F238E27FC236}">
                <a16:creationId xmlns:a16="http://schemas.microsoft.com/office/drawing/2014/main" id="{0011B6A9-CCD5-3A13-EA06-589B95F6077B}"/>
              </a:ext>
            </a:extLst>
          </p:cNvPr>
          <p:cNvSpPr>
            <a:spLocks noGrp="1"/>
          </p:cNvSpPr>
          <p:nvPr>
            <p:ph type="title"/>
          </p:nvPr>
        </p:nvSpPr>
        <p:spPr/>
        <p:txBody>
          <a:bodyPr/>
          <a:lstStyle/>
          <a:p>
            <a:r>
              <a:rPr lang="en-US" dirty="0"/>
              <a:t>Questions?</a:t>
            </a:r>
          </a:p>
        </p:txBody>
      </p:sp>
      <p:sp>
        <p:nvSpPr>
          <p:cNvPr id="2" name="Rectangle 1">
            <a:extLst>
              <a:ext uri="{FF2B5EF4-FFF2-40B4-BE49-F238E27FC236}">
                <a16:creationId xmlns:a16="http://schemas.microsoft.com/office/drawing/2014/main" id="{DD23DCD2-2E66-369E-C9E8-435FEA9785E1}"/>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logo with a black background&#10;&#10;Description automatically generated">
            <a:extLst>
              <a:ext uri="{FF2B5EF4-FFF2-40B4-BE49-F238E27FC236}">
                <a16:creationId xmlns:a16="http://schemas.microsoft.com/office/drawing/2014/main" id="{77653C25-957B-1ED0-DCF9-40BF37AAE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303711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C2CAF8-C605-9247-AFB9-6B7A616D25EB}"/>
              </a:ext>
            </a:extLst>
          </p:cNvPr>
          <p:cNvSpPr>
            <a:spLocks noGrp="1"/>
          </p:cNvSpPr>
          <p:nvPr>
            <p:ph type="body" idx="1"/>
          </p:nvPr>
        </p:nvSpPr>
        <p:spPr/>
        <p:txBody>
          <a:bodyPr/>
          <a:lstStyle/>
          <a:p>
            <a:pPr marL="457200" indent="-457200">
              <a:buFont typeface="Arial" panose="020B0604020202020204" pitchFamily="34" charset="0"/>
              <a:buChar char="•"/>
            </a:pPr>
            <a:r>
              <a:rPr lang="en-US" dirty="0"/>
              <a:t>Defining a successful season</a:t>
            </a:r>
          </a:p>
          <a:p>
            <a:pPr marL="457200" indent="-457200">
              <a:buFont typeface="Arial" panose="020B0604020202020204" pitchFamily="34" charset="0"/>
              <a:buChar char="•"/>
            </a:pPr>
            <a:r>
              <a:rPr lang="en-US" dirty="0"/>
              <a:t>How to accomplish that</a:t>
            </a:r>
          </a:p>
          <a:p>
            <a:pPr marL="457200" indent="-457200">
              <a:buFont typeface="Arial" panose="020B0604020202020204" pitchFamily="34" charset="0"/>
              <a:buChar char="•"/>
            </a:pPr>
            <a:r>
              <a:rPr lang="en-US" dirty="0"/>
              <a:t>How to improve season to season</a:t>
            </a:r>
          </a:p>
        </p:txBody>
      </p:sp>
      <p:sp>
        <p:nvSpPr>
          <p:cNvPr id="3" name="Title 2">
            <a:extLst>
              <a:ext uri="{FF2B5EF4-FFF2-40B4-BE49-F238E27FC236}">
                <a16:creationId xmlns:a16="http://schemas.microsoft.com/office/drawing/2014/main" id="{01835A94-9D8B-A8F1-6FE2-041A6CFA0316}"/>
              </a:ext>
            </a:extLst>
          </p:cNvPr>
          <p:cNvSpPr>
            <a:spLocks noGrp="1"/>
          </p:cNvSpPr>
          <p:nvPr>
            <p:ph type="title"/>
          </p:nvPr>
        </p:nvSpPr>
        <p:spPr/>
        <p:txBody>
          <a:bodyPr/>
          <a:lstStyle/>
          <a:p>
            <a:r>
              <a:rPr lang="en-US" dirty="0"/>
              <a:t>Purpose</a:t>
            </a:r>
          </a:p>
        </p:txBody>
      </p:sp>
      <p:sp>
        <p:nvSpPr>
          <p:cNvPr id="4" name="Rectangle 3">
            <a:extLst>
              <a:ext uri="{FF2B5EF4-FFF2-40B4-BE49-F238E27FC236}">
                <a16:creationId xmlns:a16="http://schemas.microsoft.com/office/drawing/2014/main" id="{C21E9E52-75F4-FE40-2FBE-1EAAA83A3985}"/>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logo with a black background&#10;&#10;Description automatically generated">
            <a:extLst>
              <a:ext uri="{FF2B5EF4-FFF2-40B4-BE49-F238E27FC236}">
                <a16:creationId xmlns:a16="http://schemas.microsoft.com/office/drawing/2014/main" id="{D9A9BACD-DF63-BBAB-31E5-FFA9B0E1A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187518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C52A1-1D4A-938F-493D-5892C62E222E}"/>
              </a:ext>
            </a:extLst>
          </p:cNvPr>
          <p:cNvSpPr>
            <a:spLocks noGrp="1"/>
          </p:cNvSpPr>
          <p:nvPr>
            <p:ph type="title"/>
          </p:nvPr>
        </p:nvSpPr>
        <p:spPr/>
        <p:txBody>
          <a:bodyPr/>
          <a:lstStyle/>
          <a:p>
            <a:r>
              <a:rPr lang="en-US" dirty="0"/>
              <a:t>Defining a successful season</a:t>
            </a:r>
          </a:p>
        </p:txBody>
      </p:sp>
      <p:sp>
        <p:nvSpPr>
          <p:cNvPr id="5" name="Content Placeholder 4">
            <a:extLst>
              <a:ext uri="{FF2B5EF4-FFF2-40B4-BE49-F238E27FC236}">
                <a16:creationId xmlns:a16="http://schemas.microsoft.com/office/drawing/2014/main" id="{5C95B0BE-749C-49BD-21B6-D50A3E1B509B}"/>
              </a:ext>
            </a:extLst>
          </p:cNvPr>
          <p:cNvSpPr>
            <a:spLocks noGrp="1"/>
          </p:cNvSpPr>
          <p:nvPr>
            <p:ph sz="quarter" idx="1"/>
          </p:nvPr>
        </p:nvSpPr>
        <p:spPr/>
        <p:txBody>
          <a:bodyPr/>
          <a:lstStyle/>
          <a:p>
            <a:r>
              <a:rPr lang="en-US" dirty="0"/>
              <a:t>Evaluate yourselves, and be honest. </a:t>
            </a:r>
          </a:p>
          <a:p>
            <a:r>
              <a:rPr lang="en-US" dirty="0"/>
              <a:t>Set goals</a:t>
            </a:r>
          </a:p>
          <a:p>
            <a:pPr lvl="1"/>
            <a:r>
              <a:rPr lang="en-US" dirty="0"/>
              <a:t>Goals drive strategy, strategy drives design, performance targets drive improvement</a:t>
            </a:r>
          </a:p>
          <a:p>
            <a:r>
              <a:rPr lang="en-US" dirty="0"/>
              <a:t>Remember, a successful season is different for every team.</a:t>
            </a:r>
          </a:p>
        </p:txBody>
      </p:sp>
      <p:sp>
        <p:nvSpPr>
          <p:cNvPr id="2" name="Rectangle 1">
            <a:extLst>
              <a:ext uri="{FF2B5EF4-FFF2-40B4-BE49-F238E27FC236}">
                <a16:creationId xmlns:a16="http://schemas.microsoft.com/office/drawing/2014/main" id="{C57CCB97-428E-311C-41AE-6403C2C79040}"/>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logo with a black background&#10;&#10;Description automatically generated">
            <a:extLst>
              <a:ext uri="{FF2B5EF4-FFF2-40B4-BE49-F238E27FC236}">
                <a16:creationId xmlns:a16="http://schemas.microsoft.com/office/drawing/2014/main" id="{680E2119-88A4-8DD3-7F1A-8E199850D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50720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BAF6-B933-70F8-B71B-7714C762A386}"/>
              </a:ext>
            </a:extLst>
          </p:cNvPr>
          <p:cNvSpPr>
            <a:spLocks noGrp="1"/>
          </p:cNvSpPr>
          <p:nvPr>
            <p:ph type="title"/>
          </p:nvPr>
        </p:nvSpPr>
        <p:spPr/>
        <p:txBody>
          <a:bodyPr>
            <a:normAutofit fontScale="90000"/>
          </a:bodyPr>
          <a:lstStyle/>
          <a:p>
            <a:r>
              <a:rPr lang="en-US" dirty="0"/>
              <a:t>How to accomplish a successful season</a:t>
            </a:r>
          </a:p>
        </p:txBody>
      </p:sp>
      <p:sp>
        <p:nvSpPr>
          <p:cNvPr id="3" name="Content Placeholder 2">
            <a:extLst>
              <a:ext uri="{FF2B5EF4-FFF2-40B4-BE49-F238E27FC236}">
                <a16:creationId xmlns:a16="http://schemas.microsoft.com/office/drawing/2014/main" id="{00081E1E-126B-3265-C6EE-6199FFBDCB56}"/>
              </a:ext>
            </a:extLst>
          </p:cNvPr>
          <p:cNvSpPr>
            <a:spLocks noGrp="1"/>
          </p:cNvSpPr>
          <p:nvPr>
            <p:ph sz="quarter" idx="1"/>
          </p:nvPr>
        </p:nvSpPr>
        <p:spPr/>
        <p:txBody>
          <a:bodyPr>
            <a:normAutofit fontScale="85000" lnSpcReduction="20000"/>
          </a:bodyPr>
          <a:lstStyle/>
          <a:p>
            <a:r>
              <a:rPr lang="en-US" dirty="0"/>
              <a:t>Preseason</a:t>
            </a:r>
          </a:p>
          <a:p>
            <a:pPr lvl="1"/>
            <a:r>
              <a:rPr lang="en-US" dirty="0"/>
              <a:t>Training</a:t>
            </a:r>
          </a:p>
          <a:p>
            <a:pPr lvl="1"/>
            <a:r>
              <a:rPr lang="en-US" dirty="0"/>
              <a:t>Self evaluation</a:t>
            </a:r>
          </a:p>
          <a:p>
            <a:pPr lvl="1"/>
            <a:r>
              <a:rPr lang="en-US" dirty="0"/>
              <a:t>Recruiting </a:t>
            </a:r>
          </a:p>
          <a:p>
            <a:r>
              <a:rPr lang="en-US" dirty="0"/>
              <a:t>Post kickoff</a:t>
            </a:r>
          </a:p>
          <a:p>
            <a:pPr lvl="1"/>
            <a:r>
              <a:rPr lang="en-US" dirty="0"/>
              <a:t>More goals!</a:t>
            </a:r>
          </a:p>
          <a:p>
            <a:pPr lvl="1"/>
            <a:r>
              <a:rPr lang="en-US" dirty="0"/>
              <a:t>Effective strategy based on game and design/manufacturing abilities</a:t>
            </a:r>
          </a:p>
          <a:p>
            <a:r>
              <a:rPr lang="en-US" dirty="0"/>
              <a:t>Build/competition season</a:t>
            </a:r>
          </a:p>
          <a:p>
            <a:pPr lvl="1"/>
            <a:r>
              <a:rPr lang="en-US" dirty="0"/>
              <a:t>Complete your build goals before making more. But always be improving. Never stop innovating.</a:t>
            </a:r>
          </a:p>
          <a:p>
            <a:pPr lvl="1"/>
            <a:r>
              <a:rPr lang="en-US" dirty="0"/>
              <a:t>Pros and cons</a:t>
            </a:r>
            <a:br>
              <a:rPr lang="en-US" dirty="0"/>
            </a:br>
            <a:endParaRPr lang="en-US" dirty="0"/>
          </a:p>
          <a:p>
            <a:endParaRPr lang="en-US" dirty="0"/>
          </a:p>
        </p:txBody>
      </p:sp>
      <p:sp>
        <p:nvSpPr>
          <p:cNvPr id="4" name="Rectangle 3">
            <a:extLst>
              <a:ext uri="{FF2B5EF4-FFF2-40B4-BE49-F238E27FC236}">
                <a16:creationId xmlns:a16="http://schemas.microsoft.com/office/drawing/2014/main" id="{EFFC78ED-4359-D2C1-427E-6CAC429C07F4}"/>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logo with a black background&#10;&#10;Description automatically generated">
            <a:extLst>
              <a:ext uri="{FF2B5EF4-FFF2-40B4-BE49-F238E27FC236}">
                <a16:creationId xmlns:a16="http://schemas.microsoft.com/office/drawing/2014/main" id="{477D3A6F-2D29-220C-7E29-77DC009F3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364788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E6C6-1631-2A11-6551-000BCCE39D6A}"/>
              </a:ext>
            </a:extLst>
          </p:cNvPr>
          <p:cNvSpPr>
            <a:spLocks noGrp="1"/>
          </p:cNvSpPr>
          <p:nvPr>
            <p:ph type="title"/>
          </p:nvPr>
        </p:nvSpPr>
        <p:spPr/>
        <p:txBody>
          <a:bodyPr/>
          <a:lstStyle/>
          <a:p>
            <a:r>
              <a:rPr lang="en-US" dirty="0"/>
              <a:t>How to improve season to season</a:t>
            </a:r>
          </a:p>
        </p:txBody>
      </p:sp>
      <p:sp>
        <p:nvSpPr>
          <p:cNvPr id="3" name="Content Placeholder 2">
            <a:extLst>
              <a:ext uri="{FF2B5EF4-FFF2-40B4-BE49-F238E27FC236}">
                <a16:creationId xmlns:a16="http://schemas.microsoft.com/office/drawing/2014/main" id="{8073C1D9-E39B-99D8-748C-7EE3AA7EDEBD}"/>
              </a:ext>
            </a:extLst>
          </p:cNvPr>
          <p:cNvSpPr>
            <a:spLocks noGrp="1"/>
          </p:cNvSpPr>
          <p:nvPr>
            <p:ph sz="quarter" idx="1"/>
          </p:nvPr>
        </p:nvSpPr>
        <p:spPr/>
        <p:txBody>
          <a:bodyPr/>
          <a:lstStyle/>
          <a:p>
            <a:r>
              <a:rPr lang="en-US" dirty="0"/>
              <a:t>Pros and cons</a:t>
            </a:r>
          </a:p>
          <a:p>
            <a:r>
              <a:rPr lang="en-US" dirty="0"/>
              <a:t>Learn from mistakes</a:t>
            </a:r>
          </a:p>
          <a:p>
            <a:r>
              <a:rPr lang="en-US" dirty="0"/>
              <a:t>Explore new things during the off season</a:t>
            </a:r>
          </a:p>
          <a:p>
            <a:endParaRPr lang="en-US" dirty="0"/>
          </a:p>
        </p:txBody>
      </p:sp>
      <p:pic>
        <p:nvPicPr>
          <p:cNvPr id="5" name="Picture 4" descr="A whiteboard with writing on it&#10;&#10;Description automatically generated">
            <a:extLst>
              <a:ext uri="{FF2B5EF4-FFF2-40B4-BE49-F238E27FC236}">
                <a16:creationId xmlns:a16="http://schemas.microsoft.com/office/drawing/2014/main" id="{0BC812C6-CC15-2AC8-D2A7-FB76E2473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5254"/>
            <a:ext cx="4910328" cy="3682746"/>
          </a:xfrm>
          <a:prstGeom prst="rect">
            <a:avLst/>
          </a:prstGeom>
        </p:spPr>
      </p:pic>
      <p:pic>
        <p:nvPicPr>
          <p:cNvPr id="7" name="Picture 6" descr="A white board with writing on it&#10;&#10;Description automatically generated">
            <a:extLst>
              <a:ext uri="{FF2B5EF4-FFF2-40B4-BE49-F238E27FC236}">
                <a16:creationId xmlns:a16="http://schemas.microsoft.com/office/drawing/2014/main" id="{09FC0582-B700-B5D9-1A72-AF3FE1C6D9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3672" y="3175254"/>
            <a:ext cx="4910328" cy="3682746"/>
          </a:xfrm>
          <a:prstGeom prst="rect">
            <a:avLst/>
          </a:prstGeom>
        </p:spPr>
      </p:pic>
    </p:spTree>
    <p:extLst>
      <p:ext uri="{BB962C8B-B14F-4D97-AF65-F5344CB8AC3E}">
        <p14:creationId xmlns:p14="http://schemas.microsoft.com/office/powerpoint/2010/main" val="275689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9E9FD8-2704-586C-3665-9899A9EF3A0F}"/>
              </a:ext>
            </a:extLst>
          </p:cNvPr>
          <p:cNvSpPr>
            <a:spLocks noGrp="1"/>
          </p:cNvSpPr>
          <p:nvPr>
            <p:ph type="body" idx="1"/>
          </p:nvPr>
        </p:nvSpPr>
        <p:spPr>
          <a:xfrm>
            <a:off x="1371600" y="2743200"/>
            <a:ext cx="7123113" cy="2514600"/>
          </a:xfrm>
        </p:spPr>
        <p:txBody>
          <a:bodyPr>
            <a:normAutofit fontScale="92500" lnSpcReduction="20000"/>
          </a:bodyPr>
          <a:lstStyle/>
          <a:p>
            <a:pPr marL="457200" indent="-457200">
              <a:buFont typeface="Arial" panose="020B0604020202020204" pitchFamily="34" charset="0"/>
              <a:buChar char="•"/>
            </a:pPr>
            <a:r>
              <a:rPr lang="en-US" dirty="0"/>
              <a:t>Preseason </a:t>
            </a:r>
          </a:p>
          <a:p>
            <a:pPr marL="457200" indent="-457200">
              <a:buFont typeface="Arial" panose="020B0604020202020204" pitchFamily="34" charset="0"/>
              <a:buChar char="•"/>
            </a:pPr>
            <a:r>
              <a:rPr lang="en-US" dirty="0"/>
              <a:t>Kickoff day</a:t>
            </a:r>
          </a:p>
          <a:p>
            <a:pPr marL="457200" indent="-457200">
              <a:buFont typeface="Arial" panose="020B0604020202020204" pitchFamily="34" charset="0"/>
              <a:buChar char="•"/>
            </a:pPr>
            <a:r>
              <a:rPr lang="en-US" dirty="0"/>
              <a:t>Kickoff week</a:t>
            </a:r>
          </a:p>
          <a:p>
            <a:pPr marL="457200" indent="-457200">
              <a:buFont typeface="Arial" panose="020B0604020202020204" pitchFamily="34" charset="0"/>
              <a:buChar char="•"/>
            </a:pPr>
            <a:r>
              <a:rPr lang="en-US" dirty="0"/>
              <a:t>Build season</a:t>
            </a:r>
          </a:p>
          <a:p>
            <a:pPr marL="457200" indent="-457200">
              <a:buFont typeface="Arial" panose="020B0604020202020204" pitchFamily="34" charset="0"/>
              <a:buChar char="•"/>
            </a:pPr>
            <a:r>
              <a:rPr lang="en-US" dirty="0"/>
              <a:t>Competition season</a:t>
            </a:r>
          </a:p>
          <a:p>
            <a:pPr marL="457200" indent="-457200">
              <a:buFont typeface="Arial" panose="020B0604020202020204" pitchFamily="34" charset="0"/>
              <a:buChar char="•"/>
            </a:pPr>
            <a:r>
              <a:rPr lang="en-US" dirty="0"/>
              <a:t>Beyond</a:t>
            </a:r>
          </a:p>
        </p:txBody>
      </p:sp>
      <p:sp>
        <p:nvSpPr>
          <p:cNvPr id="4" name="Title 3">
            <a:extLst>
              <a:ext uri="{FF2B5EF4-FFF2-40B4-BE49-F238E27FC236}">
                <a16:creationId xmlns:a16="http://schemas.microsoft.com/office/drawing/2014/main" id="{DA947410-663F-1974-1DFE-F9CB0D2D6B52}"/>
              </a:ext>
            </a:extLst>
          </p:cNvPr>
          <p:cNvSpPr>
            <a:spLocks noGrp="1"/>
          </p:cNvSpPr>
          <p:nvPr>
            <p:ph type="title"/>
          </p:nvPr>
        </p:nvSpPr>
        <p:spPr/>
        <p:txBody>
          <a:bodyPr/>
          <a:lstStyle/>
          <a:p>
            <a:r>
              <a:rPr lang="en-US" dirty="0"/>
              <a:t>Season Strategy</a:t>
            </a:r>
          </a:p>
        </p:txBody>
      </p:sp>
      <p:sp>
        <p:nvSpPr>
          <p:cNvPr id="2" name="Rectangle 1">
            <a:extLst>
              <a:ext uri="{FF2B5EF4-FFF2-40B4-BE49-F238E27FC236}">
                <a16:creationId xmlns:a16="http://schemas.microsoft.com/office/drawing/2014/main" id="{84B29277-DD9A-0E98-A9DE-AD1136E01FD6}"/>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logo with a black background&#10;&#10;Description automatically generated">
            <a:extLst>
              <a:ext uri="{FF2B5EF4-FFF2-40B4-BE49-F238E27FC236}">
                <a16:creationId xmlns:a16="http://schemas.microsoft.com/office/drawing/2014/main" id="{6CA99CF0-51DE-744B-12FC-ADAA380ED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1924640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B7337D-2FF6-BB1F-22F7-B97CAA2E9BEB}"/>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38225AA-972F-F515-D8C3-47E8A8BBE233}"/>
              </a:ext>
            </a:extLst>
          </p:cNvPr>
          <p:cNvSpPr>
            <a:spLocks noGrp="1"/>
          </p:cNvSpPr>
          <p:nvPr>
            <p:ph type="title"/>
          </p:nvPr>
        </p:nvSpPr>
        <p:spPr/>
        <p:txBody>
          <a:bodyPr/>
          <a:lstStyle/>
          <a:p>
            <a:r>
              <a:rPr lang="en-US" dirty="0"/>
              <a:t>Preseason</a:t>
            </a:r>
          </a:p>
        </p:txBody>
      </p:sp>
      <p:sp>
        <p:nvSpPr>
          <p:cNvPr id="5" name="Content Placeholder 4">
            <a:extLst>
              <a:ext uri="{FF2B5EF4-FFF2-40B4-BE49-F238E27FC236}">
                <a16:creationId xmlns:a16="http://schemas.microsoft.com/office/drawing/2014/main" id="{27395797-48A5-9123-E759-872F5C38BC5D}"/>
              </a:ext>
            </a:extLst>
          </p:cNvPr>
          <p:cNvSpPr>
            <a:spLocks noGrp="1"/>
          </p:cNvSpPr>
          <p:nvPr>
            <p:ph sz="quarter" idx="1"/>
          </p:nvPr>
        </p:nvSpPr>
        <p:spPr/>
        <p:txBody>
          <a:bodyPr>
            <a:normAutofit lnSpcReduction="10000"/>
          </a:bodyPr>
          <a:lstStyle/>
          <a:p>
            <a:r>
              <a:rPr lang="en-US" dirty="0"/>
              <a:t>Training and recruitment</a:t>
            </a:r>
          </a:p>
          <a:p>
            <a:r>
              <a:rPr lang="en-US" dirty="0"/>
              <a:t>Self eval</a:t>
            </a:r>
          </a:p>
          <a:p>
            <a:r>
              <a:rPr lang="en-US" dirty="0"/>
              <a:t>Season goals</a:t>
            </a:r>
          </a:p>
          <a:p>
            <a:r>
              <a:rPr lang="en-US" dirty="0"/>
              <a:t>Prepping</a:t>
            </a:r>
          </a:p>
          <a:p>
            <a:pPr lvl="1"/>
            <a:r>
              <a:rPr lang="en-US" dirty="0"/>
              <a:t>Cleaning and organizing</a:t>
            </a:r>
          </a:p>
          <a:p>
            <a:pPr lvl="2"/>
            <a:r>
              <a:rPr lang="en-US" sz="1400" dirty="0"/>
              <a:t>5S, (translated from Japanese) Sort, Set in Order, Shine, Standardize, Sustain</a:t>
            </a:r>
          </a:p>
          <a:p>
            <a:pPr lvl="1"/>
            <a:r>
              <a:rPr lang="en-US" dirty="0"/>
              <a:t>3D Printing (hex spacers, gear box covers, helpful tools, Jigs, etc.)</a:t>
            </a:r>
          </a:p>
          <a:p>
            <a:pPr lvl="1"/>
            <a:r>
              <a:rPr lang="en-US" dirty="0"/>
              <a:t>Ordering COTS parts and materials (hex shaft, tubing, motors, gearboxes, etc.) </a:t>
            </a:r>
          </a:p>
          <a:p>
            <a:pPr marL="365760" lvl="1" indent="0">
              <a:buNone/>
            </a:pPr>
            <a:endParaRPr lang="en-US" dirty="0"/>
          </a:p>
        </p:txBody>
      </p:sp>
      <p:pic>
        <p:nvPicPr>
          <p:cNvPr id="7" name="Picture 6" descr="A logo with a black background&#10;&#10;Description automatically generated">
            <a:extLst>
              <a:ext uri="{FF2B5EF4-FFF2-40B4-BE49-F238E27FC236}">
                <a16:creationId xmlns:a16="http://schemas.microsoft.com/office/drawing/2014/main" id="{FF4FC4B2-A28C-6192-2E7F-114890B63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344062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47C49-CB32-A28F-C63A-5800795E9A11}"/>
              </a:ext>
            </a:extLst>
          </p:cNvPr>
          <p:cNvSpPr>
            <a:spLocks noGrp="1"/>
          </p:cNvSpPr>
          <p:nvPr>
            <p:ph type="title"/>
          </p:nvPr>
        </p:nvSpPr>
        <p:spPr/>
        <p:txBody>
          <a:bodyPr/>
          <a:lstStyle/>
          <a:p>
            <a:r>
              <a:rPr lang="en-US" dirty="0"/>
              <a:t>Kickoff day</a:t>
            </a:r>
          </a:p>
        </p:txBody>
      </p:sp>
      <p:sp>
        <p:nvSpPr>
          <p:cNvPr id="3" name="Content Placeholder 2">
            <a:extLst>
              <a:ext uri="{FF2B5EF4-FFF2-40B4-BE49-F238E27FC236}">
                <a16:creationId xmlns:a16="http://schemas.microsoft.com/office/drawing/2014/main" id="{B582CBAE-54B3-70C0-1722-FC679DF510B0}"/>
              </a:ext>
            </a:extLst>
          </p:cNvPr>
          <p:cNvSpPr>
            <a:spLocks noGrp="1"/>
          </p:cNvSpPr>
          <p:nvPr>
            <p:ph sz="quarter" idx="1"/>
          </p:nvPr>
        </p:nvSpPr>
        <p:spPr/>
        <p:txBody>
          <a:bodyPr/>
          <a:lstStyle/>
          <a:p>
            <a:r>
              <a:rPr lang="en-US" dirty="0"/>
              <a:t>Game review</a:t>
            </a:r>
          </a:p>
          <a:p>
            <a:pPr lvl="1"/>
            <a:r>
              <a:rPr lang="en-US" dirty="0"/>
              <a:t>Know all elements of the game, relevant rules, etc. </a:t>
            </a:r>
          </a:p>
          <a:p>
            <a:r>
              <a:rPr lang="en-US" dirty="0"/>
              <a:t>Discuss, don’t decide, what elements of the game you hope to accomplish. </a:t>
            </a:r>
          </a:p>
          <a:p>
            <a:pPr lvl="1"/>
            <a:r>
              <a:rPr lang="en-US" dirty="0"/>
              <a:t>Needs, wants, nice to haves</a:t>
            </a:r>
          </a:p>
          <a:p>
            <a:r>
              <a:rPr lang="en-US" dirty="0"/>
              <a:t>Decide drivetrain</a:t>
            </a:r>
          </a:p>
          <a:p>
            <a:pPr lvl="1"/>
            <a:r>
              <a:rPr lang="en-US" dirty="0"/>
              <a:t>Decision matrices </a:t>
            </a:r>
          </a:p>
        </p:txBody>
      </p:sp>
      <p:sp>
        <p:nvSpPr>
          <p:cNvPr id="4" name="Rectangle 3">
            <a:extLst>
              <a:ext uri="{FF2B5EF4-FFF2-40B4-BE49-F238E27FC236}">
                <a16:creationId xmlns:a16="http://schemas.microsoft.com/office/drawing/2014/main" id="{3188D5CA-665D-551C-5B93-87BE7BE13D22}"/>
              </a:ext>
            </a:extLst>
          </p:cNvPr>
          <p:cNvSpPr/>
          <p:nvPr/>
        </p:nvSpPr>
        <p:spPr>
          <a:xfrm>
            <a:off x="5880576" y="5477256"/>
            <a:ext cx="3263424" cy="13807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logo with a black background&#10;&#10;Description automatically generated">
            <a:extLst>
              <a:ext uri="{FF2B5EF4-FFF2-40B4-BE49-F238E27FC236}">
                <a16:creationId xmlns:a16="http://schemas.microsoft.com/office/drawing/2014/main" id="{A8952350-6B0E-5454-6D63-937CC4BB3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480" y="5752592"/>
            <a:ext cx="2763520" cy="1105408"/>
          </a:xfrm>
          <a:prstGeom prst="rect">
            <a:avLst/>
          </a:prstGeom>
        </p:spPr>
      </p:pic>
    </p:spTree>
    <p:extLst>
      <p:ext uri="{BB962C8B-B14F-4D97-AF65-F5344CB8AC3E}">
        <p14:creationId xmlns:p14="http://schemas.microsoft.com/office/powerpoint/2010/main" val="19729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42">
  <a:themeElements>
    <a:clrScheme name=" 1">
      <a:dk1>
        <a:srgbClr val="000000"/>
      </a:dk1>
      <a:lt1>
        <a:srgbClr val="FFFFFF"/>
      </a:lt1>
      <a:dk2>
        <a:srgbClr val="2E3092"/>
      </a:dk2>
      <a:lt2>
        <a:srgbClr val="FFFFFF"/>
      </a:lt2>
      <a:accent1>
        <a:srgbClr val="0054C3"/>
      </a:accent1>
      <a:accent2>
        <a:srgbClr val="FF1616"/>
      </a:accent2>
      <a:accent3>
        <a:srgbClr val="0054C3"/>
      </a:accent3>
      <a:accent4>
        <a:srgbClr val="FF1616"/>
      </a:accent4>
      <a:accent5>
        <a:srgbClr val="2E3092"/>
      </a:accent5>
      <a:accent6>
        <a:srgbClr val="0054C3"/>
      </a:accent6>
      <a:hlink>
        <a:srgbClr val="FF1616"/>
      </a:hlink>
      <a:folHlink>
        <a:srgbClr val="FF830D"/>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342" id="{BEB2D915-4C4A-044F-8507-3539B3603D1B}" vid="{D7EB30BB-69E0-DC4B-A157-13F54B49B7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342</Template>
  <TotalTime>41434</TotalTime>
  <Words>2113</Words>
  <Application>Microsoft Macintosh PowerPoint</Application>
  <PresentationFormat>On-screen Show (4:3)</PresentationFormat>
  <Paragraphs>217</Paragraphs>
  <Slides>22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Tw Cen MT</vt:lpstr>
      <vt:lpstr>Wingdings</vt:lpstr>
      <vt:lpstr>Wingdings 2</vt:lpstr>
      <vt:lpstr>342</vt:lpstr>
      <vt:lpstr>Game analysis and season strategy</vt:lpstr>
      <vt:lpstr>Preface</vt:lpstr>
      <vt:lpstr>Purpose</vt:lpstr>
      <vt:lpstr>Defining a successful season</vt:lpstr>
      <vt:lpstr>How to accomplish a successful season</vt:lpstr>
      <vt:lpstr>How to improve season to season</vt:lpstr>
      <vt:lpstr>Season Strategy</vt:lpstr>
      <vt:lpstr>Preseason</vt:lpstr>
      <vt:lpstr>Kickoff day</vt:lpstr>
      <vt:lpstr>Kickoff week</vt:lpstr>
      <vt:lpstr>Build season</vt:lpstr>
      <vt:lpstr>Competition Season</vt:lpstr>
      <vt:lpstr>Competition Prep</vt:lpstr>
      <vt:lpstr>Beyond</vt:lpstr>
      <vt:lpstr>Game analysis</vt:lpstr>
      <vt:lpstr>Rules</vt:lpstr>
      <vt:lpstr>Game elements</vt:lpstr>
      <vt:lpstr>Design decisions</vt:lpstr>
      <vt:lpstr>Needs, Wants, Nice to have</vt:lpstr>
      <vt:lpstr>Golden rules</vt:lpstr>
      <vt:lpstr>Wrap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 team organization &amp; Selection</dc:title>
  <dc:creator>Justin White</dc:creator>
  <cp:lastModifiedBy>Justin White</cp:lastModifiedBy>
  <cp:revision>47</cp:revision>
  <dcterms:created xsi:type="dcterms:W3CDTF">2019-09-14T16:27:00Z</dcterms:created>
  <dcterms:modified xsi:type="dcterms:W3CDTF">2024-01-06T01:54:02Z</dcterms:modified>
</cp:coreProperties>
</file>